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4"/>
  </p:notesMasterIdLst>
  <p:handoutMasterIdLst>
    <p:handoutMasterId r:id="rId35"/>
  </p:handoutMasterIdLst>
  <p:sldIdLst>
    <p:sldId id="594" r:id="rId2"/>
    <p:sldId id="609" r:id="rId3"/>
    <p:sldId id="611" r:id="rId4"/>
    <p:sldId id="595" r:id="rId5"/>
    <p:sldId id="596" r:id="rId6"/>
    <p:sldId id="610" r:id="rId7"/>
    <p:sldId id="597" r:id="rId8"/>
    <p:sldId id="598" r:id="rId9"/>
    <p:sldId id="599" r:id="rId10"/>
    <p:sldId id="600" r:id="rId11"/>
    <p:sldId id="601" r:id="rId12"/>
    <p:sldId id="612" r:id="rId13"/>
    <p:sldId id="614" r:id="rId14"/>
    <p:sldId id="615" r:id="rId15"/>
    <p:sldId id="617" r:id="rId16"/>
    <p:sldId id="616" r:id="rId17"/>
    <p:sldId id="604" r:id="rId18"/>
    <p:sldId id="605" r:id="rId19"/>
    <p:sldId id="606" r:id="rId20"/>
    <p:sldId id="613" r:id="rId21"/>
    <p:sldId id="608" r:id="rId22"/>
    <p:sldId id="607" r:id="rId23"/>
    <p:sldId id="602" r:id="rId24"/>
    <p:sldId id="619" r:id="rId25"/>
    <p:sldId id="620" r:id="rId26"/>
    <p:sldId id="618" r:id="rId27"/>
    <p:sldId id="592" r:id="rId28"/>
    <p:sldId id="593" r:id="rId29"/>
    <p:sldId id="521" r:id="rId30"/>
    <p:sldId id="586" r:id="rId31"/>
    <p:sldId id="584" r:id="rId32"/>
    <p:sldId id="564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9EBCA44-13B4-456C-9040-7A58B5822C02}">
          <p14:sldIdLst>
            <p14:sldId id="594"/>
            <p14:sldId id="609"/>
            <p14:sldId id="611"/>
            <p14:sldId id="595"/>
            <p14:sldId id="596"/>
            <p14:sldId id="610"/>
            <p14:sldId id="597"/>
            <p14:sldId id="598"/>
            <p14:sldId id="599"/>
            <p14:sldId id="600"/>
            <p14:sldId id="601"/>
            <p14:sldId id="612"/>
            <p14:sldId id="614"/>
            <p14:sldId id="615"/>
            <p14:sldId id="617"/>
            <p14:sldId id="616"/>
            <p14:sldId id="604"/>
            <p14:sldId id="605"/>
            <p14:sldId id="606"/>
            <p14:sldId id="613"/>
            <p14:sldId id="608"/>
            <p14:sldId id="607"/>
            <p14:sldId id="602"/>
            <p14:sldId id="619"/>
            <p14:sldId id="620"/>
            <p14:sldId id="618"/>
            <p14:sldId id="592"/>
            <p14:sldId id="593"/>
            <p14:sldId id="521"/>
            <p14:sldId id="586"/>
            <p14:sldId id="584"/>
            <p14:sldId id="564"/>
          </p14:sldIdLst>
        </p14:section>
      </p14:sectionLst>
    </p:ex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orteza namvar" initials="mn" lastIdx="1" clrIdx="0">
    <p:extLst>
      <p:ext uri="{19B8F6BF-5375-455C-9EA6-DF929625EA0E}">
        <p15:presenceInfo xmlns:p15="http://schemas.microsoft.com/office/powerpoint/2012/main" userId="morteza namva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ECFF"/>
    <a:srgbClr val="CCFF66"/>
    <a:srgbClr val="FF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DF30FBB-DD5E-4CE8-8F19-C747A4A42168}" v="204" dt="2021-05-19T03:38:32.78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330" autoAdjust="0"/>
    <p:restoredTop sz="94963" autoAdjust="0"/>
  </p:normalViewPr>
  <p:slideViewPr>
    <p:cSldViewPr snapToGrid="0">
      <p:cViewPr varScale="1">
        <p:scale>
          <a:sx n="80" d="100"/>
          <a:sy n="80" d="100"/>
        </p:scale>
        <p:origin x="600" y="19"/>
      </p:cViewPr>
      <p:guideLst>
        <p:guide pos="3840"/>
        <p:guide orient="horz" pos="216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3B1DB8-D9B6-4B9C-81B9-C80C6B7A63E2}" type="datetimeFigureOut">
              <a:rPr lang="en-IE" smtClean="0"/>
              <a:t>03/11/2025</a:t>
            </a:fld>
            <a:endParaRPr lang="en-I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7B52C3-F403-4396-A21B-95025125BDEA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920287083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6E673D-988D-465F-A878-8670C341558C}" type="datetimeFigureOut">
              <a:rPr lang="en-IE" smtClean="0"/>
              <a:t>03/11/2025</a:t>
            </a:fld>
            <a:endParaRPr lang="en-I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CFC3A0-FA64-4D99-82F4-58BAB2FE61F7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32365748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1B1538-4E72-25B6-8BE4-5823D9925D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B56BE3E-F81E-A2A3-CE95-3B938B07091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AFE9664-F6B4-6A9C-9393-88A50CF5C9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0452039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58B82E-170D-C142-5B7C-2347F786D9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87DDC36-2164-D4D2-866E-3E281D527CD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092CD82-24AB-5AC5-53A0-6059A7C24C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7207805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AA09B0-486E-2D46-D0DD-BF4AC8EE1E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F423AA5-4176-6C2E-3873-666D966685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97CC5E6-CE94-022B-0246-C61850286C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40265376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8E5F9E-8F5D-5986-6643-3544195579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5C9C269-59C4-C4D3-F32E-A9FD222226F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AB75594-D584-2447-1D65-47F4F16C01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42472324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BB50D9-7207-2713-46C3-D7447446FE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268EB52-242E-FA7B-08BB-616EA4ED62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1228E44-61FA-DE9F-B5A3-6AB83A8E2E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1901478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762396-5F52-3B9A-B16A-9CE5BB7E72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9273E39-2742-35F8-1980-2469BA62B7D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4E8FADA-6575-75DF-9952-29C8B99194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40316735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A8FEB3-45DB-12D9-9EED-E6980725FB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56F9C4D-09F4-41CF-CF16-0B9AC3E4D19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CBD02C8-E7F4-BFC6-A997-21F162D2B1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7256980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4F05B0-5D32-D971-F348-B1C417D116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738D9AD-8B95-168A-EF61-7EEA1EFDF6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08175F4-EF3B-D457-7CA2-0C86262AB8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41524253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24CEE5-91C9-0786-6578-456209237F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506813C-8CAB-C966-8C21-0C5A853C21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872DE62-E6C1-1BFA-75DC-A6137F1205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42032686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12594E-0F31-F5FE-F84B-3A92E45C36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26D37AD-A86E-012E-7AAB-1D256ACAE1E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6FB6ABE-661D-3153-67F1-5D97CABA8F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73152101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D45944-0370-5CE9-077B-0AF5CE185E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7782B22-4E49-86A5-0EFF-30C76652BB3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201EB1F-302F-AAC0-B4BB-64918A2153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9280577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891143-A18F-C9AF-F9F9-E6C3432FBA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9B455E7-A871-48EF-11F1-F5C1D2309F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DF424AD-DC8B-381E-7086-CD9D575599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11158869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D078CC-DBE9-C750-A45A-B1152D678F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E07B155-7BFC-065F-6593-593A282FC8A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8363D20-FF73-621D-3942-368E2AA1DB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11002911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E32879-900B-B651-D3B1-F460D76058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F4A39DC-3219-2CFB-AC4E-DD14D2E88CD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EEF99D1-62FB-3E05-702A-A9117E1527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2206489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5E0A56-1F55-F2F6-39C2-691BD13516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3D75781-E067-E872-BEF5-A6A0452F20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EC364C1-6A7C-D69E-85FE-BD540D4D39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67724035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DB42EF-C52A-6ECC-B0AB-DEAC33C4B1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48689B9-8E54-5634-084E-7F74E40CFD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C337769-A6EC-FD98-8FBE-205190474D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421735922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1682F9-0AAB-DEF3-621E-19387FEC1C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F8E9EBC-D43D-F431-92C8-2672F07495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69AB74B-F48C-F23F-3DD3-023BDF1BE4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404561213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7CEEF1-68ED-07E7-3894-CDAB438A97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86B2715-70FD-C025-5F76-B77D110C30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D256E04-FFF7-3D05-2437-0DC0A567D5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83341346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35506F-783A-115D-A0F6-40B93FB3F2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AAB0159-784B-F5AF-F7A5-0CD1C8C41F7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4FC3D72-4E93-39E2-5A18-358B9A9F3E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76169087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E67B1E-91CF-E1BE-97E6-DA41B2A46E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B489D5-4C18-4381-BA73-75BCDE98C5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D609CC3-EDAD-B585-FEC5-24BAAC6121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47247101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D0040B-C9E7-B62E-69A2-46D38D378D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82E8985-CE3E-7751-BDAA-C9F931E540A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352E114-9365-B639-BD77-7845258711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7459700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6464491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5EE4AD-5ED1-AC89-228A-C722F8DE26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A3646A5-F8C3-D5FA-734C-8C1622ECCF6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5CFD912-F593-F3EF-8709-A45D8EBB3D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39580999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9294222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76979246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2808147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B328A6-A708-76F1-9459-F9DE35B996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0E30FF9-6AE9-2B35-E984-403EE9791E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361434D-8E2E-20D8-CEA3-B78CF1AEDB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1564648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ED4461-645E-544E-CC98-47D7149686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4C3E9F1-C937-05D5-72E6-2769E565F2E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02030D4-62C7-F400-5418-CF6819BCFE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5158164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60160A-97F5-0B30-7268-34115505B5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0C0DD29-7F3F-8E7D-B283-54EE94C9ED7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97284B7-6CBE-97C6-6AC6-EE86EA43AB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4961940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B6D7A2-E263-5B29-3077-3BFA50AAED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3426EBE-4C67-B11A-93A7-F986CD8FED0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A7C757D-7CFD-1A3F-558B-9C0385B6A5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2235129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BCED64-35A7-6E0C-7739-A7F57D3ED7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E977589-258A-0D20-9C29-EA3161AF72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FAAACCE-7061-8A0D-0E0E-503C380D44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8843357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B7EF06-215C-1684-2489-40CF96E403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7EE58DD-F38D-B97A-2ACA-FD9EB6B2314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1A30586-8C01-8FF8-57E5-7223C18E77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3458160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C6655-1CCF-4936-8834-2AFE020D8408}" type="datetime1">
              <a:rPr lang="en-IE" smtClean="0"/>
              <a:t>03/11/2025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0C20E-229F-4ECA-8237-DEECDEF0EF67}" type="slidenum">
              <a:rPr lang="en-IE" smtClean="0"/>
              <a:t>‹#›</a:t>
            </a:fld>
            <a:endParaRPr lang="en-IE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0ACF1-B1B7-479F-ADCB-64BF90C9092A}" type="datetime1">
              <a:rPr lang="en-IE" smtClean="0"/>
              <a:t>03/11/2025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0C20E-229F-4ECA-8237-DEECDEF0EF67}" type="slidenum">
              <a:rPr lang="en-IE" smtClean="0"/>
              <a:t>‹#›</a:t>
            </a:fld>
            <a:endParaRPr lang="en-I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0573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B253-D618-411A-91D6-8DA0F385568F}" type="datetime1">
              <a:rPr lang="en-IE" smtClean="0"/>
              <a:t>03/11/2025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0C20E-229F-4ECA-8237-DEECDEF0EF67}" type="slidenum">
              <a:rPr lang="en-IE" smtClean="0"/>
              <a:t>‹#›</a:t>
            </a:fld>
            <a:endParaRPr lang="en-I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B112D-1196-4FB8-8EA5-3C8BF59E6775}" type="datetime1">
              <a:rPr lang="en-IE" smtClean="0"/>
              <a:t>03/11/2025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0C20E-229F-4ECA-8237-DEECDEF0EF67}" type="slidenum">
              <a:rPr lang="en-IE" smtClean="0"/>
              <a:t>‹#›</a:t>
            </a:fld>
            <a:endParaRPr lang="en-IE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38"/>
            <a:ext cx="105156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3"/>
            <a:ext cx="105156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9F9AD-884C-4203-B8D2-33454402696B}" type="datetime1">
              <a:rPr lang="en-IE" smtClean="0"/>
              <a:t>03/11/2025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0C20E-229F-4ECA-8237-DEECDEF0EF67}" type="slidenum">
              <a:rPr lang="en-IE" smtClean="0"/>
              <a:t>‹#›</a:t>
            </a:fld>
            <a:endParaRPr lang="en-I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376672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5728" y="1600200"/>
            <a:ext cx="5376672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AA09B-8A0F-426C-93EF-60C87F437425}" type="datetime1">
              <a:rPr lang="en-IE" smtClean="0"/>
              <a:t>03/11/2025</a:t>
            </a:fld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0C20E-229F-4ECA-8237-DEECDEF0EF67}" type="slidenum">
              <a:rPr lang="en-IE" smtClean="0"/>
              <a:t>‹#›</a:t>
            </a:fld>
            <a:endParaRPr lang="en-IE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7F00C-ECC7-49E1-8AD4-97E5C58D7441}" type="datetime1">
              <a:rPr lang="en-IE" smtClean="0"/>
              <a:t>03/11/2025</a:t>
            </a:fld>
            <a:endParaRPr lang="en-I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0C20E-229F-4ECA-8237-DEECDEF0EF67}" type="slidenum">
              <a:rPr lang="en-IE" smtClean="0"/>
              <a:t>‹#›</a:t>
            </a:fld>
            <a:endParaRPr lang="en-IE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66FC0-ED85-4A35-B8A0-47A26B626F6A}" type="datetime1">
              <a:rPr lang="en-IE" smtClean="0"/>
              <a:t>03/11/2025</a:t>
            </a:fld>
            <a:endParaRPr lang="en-I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0C20E-229F-4ECA-8237-DEECDEF0EF67}" type="slidenum">
              <a:rPr lang="en-IE" smtClean="0"/>
              <a:t>‹#›</a:t>
            </a:fld>
            <a:endParaRPr lang="en-I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C1C52-E788-4C4C-9D30-679939A4A777}" type="datetime1">
              <a:rPr lang="en-IE" smtClean="0"/>
              <a:t>03/11/2025</a:t>
            </a:fld>
            <a:endParaRPr lang="en-I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0C20E-229F-4ECA-8237-DEECDEF0EF67}" type="slidenum">
              <a:rPr lang="en-IE" smtClean="0"/>
              <a:t>‹#›</a:t>
            </a:fld>
            <a:endParaRPr lang="en-I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99741-F725-4EB2-B3A2-2E92D5831ABD}" type="datetime1">
              <a:rPr lang="en-IE" smtClean="0"/>
              <a:t>03/11/2025</a:t>
            </a:fld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0C20E-229F-4ECA-8237-DEECDEF0EF67}" type="slidenum">
              <a:rPr lang="en-IE" smtClean="0"/>
              <a:t>‹#›</a:t>
            </a:fld>
            <a:endParaRPr lang="en-IE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335F4C-0AE5-4127-AB10-E8D01C2BFA31}" type="datetime1">
              <a:rPr lang="en-IE" smtClean="0"/>
              <a:t>03/11/2025</a:t>
            </a:fld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0C20E-229F-4ECA-8237-DEECDEF0EF67}" type="slidenum">
              <a:rPr lang="en-IE" smtClean="0"/>
              <a:t>‹#›</a:t>
            </a:fld>
            <a:endParaRPr lang="en-I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10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1025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t>Click to edit Master title style</a:t>
            </a:r>
          </a:p>
        </p:txBody>
      </p:sp>
      <p:sp>
        <p:nvSpPr>
          <p:cNvPr id="1027" name="Text Placeholder 1026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1028" name="Date Placeholder 1027"/>
          <p:cNvSpPr>
            <a:spLocks noGrp="1"/>
          </p:cNvSpPr>
          <p:nvPr>
            <p:ph type="dt" sz="half" idx="2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z="1400"/>
            </a:lvl1pPr>
          </a:lstStyle>
          <a:p>
            <a:fld id="{43464B93-ACDD-427D-9464-D3DACDEF01BC}" type="datetime1">
              <a:rPr lang="en-IE" smtClean="0"/>
              <a:t>03/11/2025</a:t>
            </a:fld>
            <a:endParaRPr lang="en-IE"/>
          </a:p>
        </p:txBody>
      </p:sp>
      <p:sp>
        <p:nvSpPr>
          <p:cNvPr id="1029" name="Footer Placeholder 1028"/>
          <p:cNvSpPr>
            <a:spLocks noGrp="1"/>
          </p:cNvSpPr>
          <p:nvPr>
            <p:ph type="ftr" sz="quarter" idx="3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ctr">
              <a:defRPr sz="1400"/>
            </a:lvl1pPr>
          </a:lstStyle>
          <a:p>
            <a:endParaRPr lang="en-IE"/>
          </a:p>
        </p:txBody>
      </p:sp>
      <p:sp>
        <p:nvSpPr>
          <p:cNvPr id="1030" name="Slide Number Placeholder 1029"/>
          <p:cNvSpPr>
            <a:spLocks noGrp="1"/>
          </p:cNvSpPr>
          <p:nvPr>
            <p:ph type="sldNum" sz="quarter" idx="4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>
              <a:defRPr sz="1400"/>
            </a:lvl1pPr>
          </a:lstStyle>
          <a:p>
            <a:fld id="{3110C20E-229F-4ECA-8237-DEECDEF0EF67}" type="slidenum">
              <a:rPr lang="en-IE" smtClean="0"/>
              <a:t>‹#›</a:t>
            </a:fld>
            <a:endParaRPr lang="en-I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marL="0" lvl="0" indent="0" algn="ctr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3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tif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microsoft.com/office/2007/relationships/media" Target="../media/media3.mp4"/><Relationship Id="rId7" Type="http://schemas.openxmlformats.org/officeDocument/2006/relationships/image" Target="../media/image1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notesSlide" Target="../notesSlides/notesSlide12.xml"/><Relationship Id="rId11" Type="http://schemas.openxmlformats.org/officeDocument/2006/relationships/image" Target="../media/image17.png"/><Relationship Id="rId5" Type="http://schemas.openxmlformats.org/officeDocument/2006/relationships/slideLayout" Target="../slideLayouts/slideLayout1.xml"/><Relationship Id="rId10" Type="http://schemas.openxmlformats.org/officeDocument/2006/relationships/image" Target="../media/image16.png"/><Relationship Id="rId4" Type="http://schemas.openxmlformats.org/officeDocument/2006/relationships/video" Target="../media/media3.mp4"/><Relationship Id="rId9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jpeg"/><Relationship Id="rId4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JPG"/><Relationship Id="rId5" Type="http://schemas.openxmlformats.org/officeDocument/2006/relationships/image" Target="../media/image46.JPG"/><Relationship Id="rId4" Type="http://schemas.openxmlformats.org/officeDocument/2006/relationships/image" Target="../media/image45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0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D29E7E-F483-EDCA-8DBF-E36A6EDAF9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0-HD-TOP.png">
            <a:extLst>
              <a:ext uri="{FF2B5EF4-FFF2-40B4-BE49-F238E27FC236}">
                <a16:creationId xmlns:a16="http://schemas.microsoft.com/office/drawing/2014/main" id="{2C6E4EBD-CE26-BB00-040F-866D3D4ABE7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-29552"/>
            <a:ext cx="12192000" cy="972232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>
            <a:outerShdw dist="50800" dir="5160000" algn="ctr" rotWithShape="0">
              <a:schemeClr val="bg1"/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165100" prst="coolSlant"/>
          </a:sp3d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8C8A661-A402-CC16-CF8A-856AAAC79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381750"/>
            <a:ext cx="377290" cy="476250"/>
          </a:xfrm>
        </p:spPr>
        <p:txBody>
          <a:bodyPr/>
          <a:lstStyle/>
          <a:p>
            <a:fld id="{3110C20E-229F-4ECA-8237-DEECDEF0EF67}" type="slidenum">
              <a:rPr lang="en-IE" smtClean="0"/>
              <a:t>1</a:t>
            </a:fld>
            <a:endParaRPr lang="en-IE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65F00BC-D424-6021-A103-3A8B740317FB}"/>
              </a:ext>
            </a:extLst>
          </p:cNvPr>
          <p:cNvSpPr/>
          <p:nvPr/>
        </p:nvSpPr>
        <p:spPr>
          <a:xfrm>
            <a:off x="0" y="456564"/>
            <a:ext cx="52501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The Pathway of Blood Flow Through the Heart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9C7E7A-EFB0-DDE3-2C8C-4DA4D30D526E}"/>
              </a:ext>
            </a:extLst>
          </p:cNvPr>
          <p:cNvSpPr txBox="1"/>
          <p:nvPr/>
        </p:nvSpPr>
        <p:spPr>
          <a:xfrm>
            <a:off x="3463391" y="6012418"/>
            <a:ext cx="59218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TeXGyreAdventor-Bold"/>
              </a:rPr>
              <a:t>https://www.youtube.com/watch?v=BEWjOCVEN7M</a:t>
            </a:r>
            <a:endParaRPr lang="en-US" b="1" dirty="0"/>
          </a:p>
        </p:txBody>
      </p:sp>
      <p:pic>
        <p:nvPicPr>
          <p:cNvPr id="9" name="YTDown.com_YouTube_The-Pathway-of-Blood-Flow-Through-the-He_Media_BEWjOCVEN7M_001_480p">
            <a:hlinkClick r:id="" action="ppaction://media"/>
            <a:extLst>
              <a:ext uri="{FF2B5EF4-FFF2-40B4-BE49-F238E27FC236}">
                <a16:creationId xmlns:a16="http://schemas.microsoft.com/office/drawing/2014/main" id="{E31F3382-F1C7-09CD-EB9B-D0F11CD3C51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447800" y="1028700"/>
            <a:ext cx="8875172" cy="4988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362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915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6C8907-0EDA-512E-FA21-B84921FA1B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0-HD-TOP.png">
            <a:extLst>
              <a:ext uri="{FF2B5EF4-FFF2-40B4-BE49-F238E27FC236}">
                <a16:creationId xmlns:a16="http://schemas.microsoft.com/office/drawing/2014/main" id="{69C5A9D7-98CE-CE95-469F-58A33E9E9E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-29552"/>
            <a:ext cx="12192000" cy="972232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>
            <a:outerShdw dist="50800" dir="5160000" algn="ctr" rotWithShape="0">
              <a:schemeClr val="bg1"/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165100" prst="coolSlant"/>
          </a:sp3d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CCC2035-2DDB-A7EB-F540-7559285A08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543675"/>
            <a:ext cx="386815" cy="314325"/>
          </a:xfrm>
        </p:spPr>
        <p:txBody>
          <a:bodyPr/>
          <a:lstStyle/>
          <a:p>
            <a:fld id="{3110C20E-229F-4ECA-8237-DEECDEF0EF67}" type="slidenum">
              <a:rPr lang="en-IE" smtClean="0"/>
              <a:t>10</a:t>
            </a:fld>
            <a:endParaRPr lang="en-IE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1FD8CC9-12BF-B0AC-33DF-FBE7916BDF70}"/>
              </a:ext>
            </a:extLst>
          </p:cNvPr>
          <p:cNvSpPr/>
          <p:nvPr/>
        </p:nvSpPr>
        <p:spPr>
          <a:xfrm>
            <a:off x="0" y="456564"/>
            <a:ext cx="43652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What is the content of the DICOM files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CB6509-F845-54DD-8655-6E7FCDC07F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3556" y="962358"/>
            <a:ext cx="7318237" cy="5657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8171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96A06C-DDF3-58E0-B5B8-82A650B26D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0-HD-TOP.png">
            <a:extLst>
              <a:ext uri="{FF2B5EF4-FFF2-40B4-BE49-F238E27FC236}">
                <a16:creationId xmlns:a16="http://schemas.microsoft.com/office/drawing/2014/main" id="{8EE7C88D-885E-4C6D-DB4A-39A54FF821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-29552"/>
            <a:ext cx="12192000" cy="972232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>
            <a:outerShdw dist="50800" dir="5160000" algn="ctr" rotWithShape="0">
              <a:schemeClr val="bg1"/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165100" prst="coolSlant"/>
          </a:sp3d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EECA30A-177F-55A0-176F-C4A229287B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591300"/>
            <a:ext cx="377290" cy="266700"/>
          </a:xfrm>
        </p:spPr>
        <p:txBody>
          <a:bodyPr/>
          <a:lstStyle/>
          <a:p>
            <a:fld id="{3110C20E-229F-4ECA-8237-DEECDEF0EF67}" type="slidenum">
              <a:rPr lang="en-IE" smtClean="0"/>
              <a:t>11</a:t>
            </a:fld>
            <a:endParaRPr lang="en-IE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2CE3D8C-61E4-0642-0B12-85C2450B9538}"/>
              </a:ext>
            </a:extLst>
          </p:cNvPr>
          <p:cNvSpPr/>
          <p:nvPr/>
        </p:nvSpPr>
        <p:spPr>
          <a:xfrm>
            <a:off x="0" y="456564"/>
            <a:ext cx="42114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What is the two regions in the tiff file</a:t>
            </a:r>
          </a:p>
        </p:txBody>
      </p:sp>
      <p:pic>
        <p:nvPicPr>
          <p:cNvPr id="8" name="Picture 7" descr="A white oval object in a black background&#10;&#10;AI-generated content may be incorrect.">
            <a:extLst>
              <a:ext uri="{FF2B5EF4-FFF2-40B4-BE49-F238E27FC236}">
                <a16:creationId xmlns:a16="http://schemas.microsoft.com/office/drawing/2014/main" id="{BD4FE530-5571-CDFC-98A7-C15410942E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298" y="1157532"/>
            <a:ext cx="3486151" cy="464820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7ED95E0-1AF7-4D0D-4F0E-E156CFBDD3BA}"/>
              </a:ext>
            </a:extLst>
          </p:cNvPr>
          <p:cNvSpPr/>
          <p:nvPr/>
        </p:nvSpPr>
        <p:spPr>
          <a:xfrm>
            <a:off x="899284" y="5934157"/>
            <a:ext cx="292734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The “AIF_And_Myo_Masks.tiff” file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E48D57-4164-604F-64A3-29918B7D3E54}"/>
              </a:ext>
            </a:extLst>
          </p:cNvPr>
          <p:cNvSpPr txBox="1"/>
          <p:nvPr/>
        </p:nvSpPr>
        <p:spPr>
          <a:xfrm>
            <a:off x="4291049" y="5976284"/>
            <a:ext cx="353851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Blood pool region are pixels that </a:t>
            </a:r>
            <a:r>
              <a:rPr lang="en-US" sz="1400" b="1" dirty="0"/>
              <a:t>mask==0</a:t>
            </a:r>
            <a:endParaRPr lang="en-US" sz="1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DCF547F-6843-461B-573B-CFF2A0580611}"/>
              </a:ext>
            </a:extLst>
          </p:cNvPr>
          <p:cNvSpPr txBox="1"/>
          <p:nvPr/>
        </p:nvSpPr>
        <p:spPr>
          <a:xfrm>
            <a:off x="8086688" y="5993553"/>
            <a:ext cx="366716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Myocardium region are pixels that </a:t>
            </a:r>
            <a:r>
              <a:rPr lang="en-US" sz="1400" b="1" dirty="0"/>
              <a:t>mask==1</a:t>
            </a:r>
            <a:endParaRPr lang="en-US" sz="1400" dirty="0"/>
          </a:p>
        </p:txBody>
      </p:sp>
      <p:pic>
        <p:nvPicPr>
          <p:cNvPr id="11" name="Picture 10" descr="A black circle on a white background&#10;&#10;AI-generated content may be incorrect.">
            <a:extLst>
              <a:ext uri="{FF2B5EF4-FFF2-40B4-BE49-F238E27FC236}">
                <a16:creationId xmlns:a16="http://schemas.microsoft.com/office/drawing/2014/main" id="{010FDBD4-DABE-3A4C-E27E-2513188EF18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1449" y="1052267"/>
            <a:ext cx="3838576" cy="4947545"/>
          </a:xfrm>
          <a:prstGeom prst="rect">
            <a:avLst/>
          </a:prstGeom>
        </p:spPr>
      </p:pic>
      <p:pic>
        <p:nvPicPr>
          <p:cNvPr id="14" name="Picture 13" descr="A black circle on a white background&#10;&#10;AI-generated content may be incorrect.">
            <a:extLst>
              <a:ext uri="{FF2B5EF4-FFF2-40B4-BE49-F238E27FC236}">
                <a16:creationId xmlns:a16="http://schemas.microsoft.com/office/drawing/2014/main" id="{2713BB0E-D3C0-B19B-F880-B94D92888C6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5274" y="1046009"/>
            <a:ext cx="3838575" cy="4947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112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A339D5-4142-9740-9D6E-316447C13F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0-HD-TOP.png">
            <a:extLst>
              <a:ext uri="{FF2B5EF4-FFF2-40B4-BE49-F238E27FC236}">
                <a16:creationId xmlns:a16="http://schemas.microsoft.com/office/drawing/2014/main" id="{27487AAF-B316-5AD6-4671-B3C24796750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-29552"/>
            <a:ext cx="12192000" cy="972232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>
            <a:outerShdw dist="50800" dir="5160000" algn="ctr" rotWithShape="0">
              <a:schemeClr val="bg1"/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165100" prst="coolSlant"/>
          </a:sp3d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25EB201-6C34-504F-F796-8693BB60A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589090"/>
            <a:ext cx="428625" cy="266064"/>
          </a:xfrm>
        </p:spPr>
        <p:txBody>
          <a:bodyPr/>
          <a:lstStyle/>
          <a:p>
            <a:fld id="{3110C20E-229F-4ECA-8237-DEECDEF0EF67}" type="slidenum">
              <a:rPr lang="en-IE" smtClean="0"/>
              <a:t>12</a:t>
            </a:fld>
            <a:endParaRPr lang="en-IE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D97EF62-7323-718A-92F5-C89E74EC0905}"/>
              </a:ext>
            </a:extLst>
          </p:cNvPr>
          <p:cNvSpPr/>
          <p:nvPr/>
        </p:nvSpPr>
        <p:spPr>
          <a:xfrm>
            <a:off x="0" y="456564"/>
            <a:ext cx="46346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The content of the DICOM files over time</a:t>
            </a:r>
          </a:p>
        </p:txBody>
      </p:sp>
      <p:pic>
        <p:nvPicPr>
          <p:cNvPr id="4" name="dicom_movie">
            <a:hlinkClick r:id="" action="ppaction://media"/>
            <a:extLst>
              <a:ext uri="{FF2B5EF4-FFF2-40B4-BE49-F238E27FC236}">
                <a16:creationId xmlns:a16="http://schemas.microsoft.com/office/drawing/2014/main" id="{AA805B82-89A5-4918-A969-42AFD77CBDF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991474" y="1553588"/>
            <a:ext cx="2962060" cy="394834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95D3F77-E4ED-EBB9-DF7B-5F7361D9DEB7}"/>
              </a:ext>
            </a:extLst>
          </p:cNvPr>
          <p:cNvSpPr txBox="1"/>
          <p:nvPr/>
        </p:nvSpPr>
        <p:spPr>
          <a:xfrm>
            <a:off x="7741776" y="6434846"/>
            <a:ext cx="414542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Blood flow through the heart, animation.</a:t>
            </a:r>
          </a:p>
        </p:txBody>
      </p:sp>
      <p:pic>
        <p:nvPicPr>
          <p:cNvPr id="11" name="Picture 10" descr="A graph showing a blue line&#10;&#10;AI-generated content may be incorrect.">
            <a:extLst>
              <a:ext uri="{FF2B5EF4-FFF2-40B4-BE49-F238E27FC236}">
                <a16:creationId xmlns:a16="http://schemas.microsoft.com/office/drawing/2014/main" id="{4B5C83D1-37D2-7AFF-F540-0E77696BF014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440" y="966094"/>
            <a:ext cx="4421878" cy="2627816"/>
          </a:xfrm>
          <a:prstGeom prst="rect">
            <a:avLst/>
          </a:prstGeom>
        </p:spPr>
      </p:pic>
      <p:pic>
        <p:nvPicPr>
          <p:cNvPr id="13" name="Picture 12" descr="A graph with a line going up&#10;&#10;AI-generated content may be incorrect.">
            <a:extLst>
              <a:ext uri="{FF2B5EF4-FFF2-40B4-BE49-F238E27FC236}">
                <a16:creationId xmlns:a16="http://schemas.microsoft.com/office/drawing/2014/main" id="{1C183239-8ED6-8ACD-FAA8-50F08B7DFA3F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440" y="3822420"/>
            <a:ext cx="4421876" cy="2627815"/>
          </a:xfrm>
          <a:prstGeom prst="rect">
            <a:avLst/>
          </a:prstGeom>
        </p:spPr>
      </p:pic>
      <p:pic>
        <p:nvPicPr>
          <p:cNvPr id="14" name="dicom_movie">
            <a:hlinkClick r:id="" action="ppaction://media"/>
            <a:extLst>
              <a:ext uri="{FF2B5EF4-FFF2-40B4-BE49-F238E27FC236}">
                <a16:creationId xmlns:a16="http://schemas.microsoft.com/office/drawing/2014/main" id="{FDF180DF-3246-E2E8-5C6F-55DC2335E607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7637001" y="1081400"/>
            <a:ext cx="4027718" cy="536883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5C3BA90-2448-30DD-1212-B1C8FBCAFE07}"/>
              </a:ext>
            </a:extLst>
          </p:cNvPr>
          <p:cNvSpPr txBox="1"/>
          <p:nvPr/>
        </p:nvSpPr>
        <p:spPr>
          <a:xfrm>
            <a:off x="881278" y="3483866"/>
            <a:ext cx="47362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The signal intensity at a pixel of Blood flow region.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4CECF17-9E4C-493F-720D-2C206781A11F}"/>
              </a:ext>
            </a:extLst>
          </p:cNvPr>
          <p:cNvSpPr txBox="1"/>
          <p:nvPr/>
        </p:nvSpPr>
        <p:spPr>
          <a:xfrm>
            <a:off x="729568" y="6434846"/>
            <a:ext cx="547313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The signal intensity at a pixel of myocardium region.</a:t>
            </a:r>
          </a:p>
        </p:txBody>
      </p:sp>
    </p:spTree>
    <p:extLst>
      <p:ext uri="{BB962C8B-B14F-4D97-AF65-F5344CB8AC3E}">
        <p14:creationId xmlns:p14="http://schemas.microsoft.com/office/powerpoint/2010/main" val="2521546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5800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video>
              <p:cMediaNode vol="80000">
                <p:cTn id="22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5DC9C9-35B8-8460-0A4C-FB37518A4B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0-HD-TOP.png">
            <a:extLst>
              <a:ext uri="{FF2B5EF4-FFF2-40B4-BE49-F238E27FC236}">
                <a16:creationId xmlns:a16="http://schemas.microsoft.com/office/drawing/2014/main" id="{EC1490A2-A4CD-474A-26C5-886544D368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-29552"/>
            <a:ext cx="12192000" cy="972232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>
            <a:outerShdw dist="50800" dir="5160000" algn="ctr" rotWithShape="0">
              <a:schemeClr val="bg1"/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165100" prst="coolSlant"/>
          </a:sp3d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8FB248C-D44E-72AC-3ACC-1C5DB68AED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589090"/>
            <a:ext cx="428625" cy="266064"/>
          </a:xfrm>
        </p:spPr>
        <p:txBody>
          <a:bodyPr/>
          <a:lstStyle/>
          <a:p>
            <a:fld id="{3110C20E-229F-4ECA-8237-DEECDEF0EF67}" type="slidenum">
              <a:rPr lang="en-IE" smtClean="0"/>
              <a:t>13</a:t>
            </a:fld>
            <a:endParaRPr lang="en-IE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8099968-F14A-708F-E8C6-E305421BAA67}"/>
              </a:ext>
            </a:extLst>
          </p:cNvPr>
          <p:cNvSpPr/>
          <p:nvPr/>
        </p:nvSpPr>
        <p:spPr>
          <a:xfrm>
            <a:off x="0" y="456564"/>
            <a:ext cx="46346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The content of the DICOM files over time</a:t>
            </a:r>
          </a:p>
        </p:txBody>
      </p:sp>
      <p:pic>
        <p:nvPicPr>
          <p:cNvPr id="7" name="Picture 6" descr="A screenshot of a graph&#10;&#10;AI-generated content may be incorrect.">
            <a:extLst>
              <a:ext uri="{FF2B5EF4-FFF2-40B4-BE49-F238E27FC236}">
                <a16:creationId xmlns:a16="http://schemas.microsoft.com/office/drawing/2014/main" id="{471F8788-120E-521F-4C1E-519449E91EE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26" r="15606"/>
          <a:stretch>
            <a:fillRect/>
          </a:stretch>
        </p:blipFill>
        <p:spPr>
          <a:xfrm>
            <a:off x="1446142" y="1571624"/>
            <a:ext cx="3997018" cy="3908193"/>
          </a:xfrm>
          <a:prstGeom prst="rect">
            <a:avLst/>
          </a:prstGeom>
        </p:spPr>
      </p:pic>
      <p:pic>
        <p:nvPicPr>
          <p:cNvPr id="10" name="Picture 9" descr="A screenshot of a graph&#10;&#10;AI-generated content may be incorrect.">
            <a:extLst>
              <a:ext uri="{FF2B5EF4-FFF2-40B4-BE49-F238E27FC236}">
                <a16:creationId xmlns:a16="http://schemas.microsoft.com/office/drawing/2014/main" id="{2D696C83-98D2-96B1-2F90-047AE5368E6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11" r="15606"/>
          <a:stretch>
            <a:fillRect/>
          </a:stretch>
        </p:blipFill>
        <p:spPr>
          <a:xfrm>
            <a:off x="5384185" y="1571624"/>
            <a:ext cx="4004739" cy="3908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9142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628BFF-926B-1104-8B2F-757CE893DC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0-HD-TOP.png">
            <a:extLst>
              <a:ext uri="{FF2B5EF4-FFF2-40B4-BE49-F238E27FC236}">
                <a16:creationId xmlns:a16="http://schemas.microsoft.com/office/drawing/2014/main" id="{B498EB99-BB7F-33DD-E753-6885B7054A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-29552"/>
            <a:ext cx="12192000" cy="972232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>
            <a:outerShdw dist="50800" dir="5160000" algn="ctr" rotWithShape="0">
              <a:schemeClr val="bg1"/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165100" prst="coolSlant"/>
          </a:sp3d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271F3EC-19B5-3F57-2471-EACF02169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589090"/>
            <a:ext cx="428625" cy="266064"/>
          </a:xfrm>
        </p:spPr>
        <p:txBody>
          <a:bodyPr/>
          <a:lstStyle/>
          <a:p>
            <a:fld id="{3110C20E-229F-4ECA-8237-DEECDEF0EF67}" type="slidenum">
              <a:rPr lang="en-IE" smtClean="0"/>
              <a:t>14</a:t>
            </a:fld>
            <a:endParaRPr lang="en-IE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B9848B6-40DD-6D0A-778A-911136CE27D4}"/>
              </a:ext>
            </a:extLst>
          </p:cNvPr>
          <p:cNvSpPr/>
          <p:nvPr/>
        </p:nvSpPr>
        <p:spPr>
          <a:xfrm>
            <a:off x="0" y="456564"/>
            <a:ext cx="46346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The content of the DICOM files over time</a:t>
            </a:r>
          </a:p>
        </p:txBody>
      </p:sp>
      <p:pic>
        <p:nvPicPr>
          <p:cNvPr id="16" name="Picture 15" descr="A graph with a blue line&#10;&#10;AI-generated content may be incorrect.">
            <a:extLst>
              <a:ext uri="{FF2B5EF4-FFF2-40B4-BE49-F238E27FC236}">
                <a16:creationId xmlns:a16="http://schemas.microsoft.com/office/drawing/2014/main" id="{83911B26-3C8D-AA71-285F-4FAE3216D48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09825"/>
            <a:ext cx="3848290" cy="2286947"/>
          </a:xfrm>
          <a:prstGeom prst="rect">
            <a:avLst/>
          </a:prstGeom>
        </p:spPr>
      </p:pic>
      <p:pic>
        <p:nvPicPr>
          <p:cNvPr id="20" name="Picture 19" descr="A graph with a blue line&#10;&#10;AI-generated content may be incorrect.">
            <a:extLst>
              <a:ext uri="{FF2B5EF4-FFF2-40B4-BE49-F238E27FC236}">
                <a16:creationId xmlns:a16="http://schemas.microsoft.com/office/drawing/2014/main" id="{9568F235-57A4-CF01-85E2-33A159A9A89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9198" y="1038225"/>
            <a:ext cx="3848290" cy="2286947"/>
          </a:xfrm>
          <a:prstGeom prst="rect">
            <a:avLst/>
          </a:prstGeom>
        </p:spPr>
      </p:pic>
      <p:pic>
        <p:nvPicPr>
          <p:cNvPr id="22" name="Picture 21" descr="A graph with a blue line&#10;&#10;AI-generated content may be incorrect.">
            <a:extLst>
              <a:ext uri="{FF2B5EF4-FFF2-40B4-BE49-F238E27FC236}">
                <a16:creationId xmlns:a16="http://schemas.microsoft.com/office/drawing/2014/main" id="{897B01A7-A97B-A0BA-192F-B4E171D54E0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1267" y="3919007"/>
            <a:ext cx="3848290" cy="2286947"/>
          </a:xfrm>
          <a:prstGeom prst="rect">
            <a:avLst/>
          </a:prstGeom>
        </p:spPr>
      </p:pic>
      <p:pic>
        <p:nvPicPr>
          <p:cNvPr id="24" name="Picture 23" descr="A graph with a blue line&#10;&#10;AI-generated content may be incorrect.">
            <a:extLst>
              <a:ext uri="{FF2B5EF4-FFF2-40B4-BE49-F238E27FC236}">
                <a16:creationId xmlns:a16="http://schemas.microsoft.com/office/drawing/2014/main" id="{F28A06E8-552F-EF41-0578-CD2D1553FAA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9557" y="3919007"/>
            <a:ext cx="3907931" cy="2322391"/>
          </a:xfrm>
          <a:prstGeom prst="rect">
            <a:avLst/>
          </a:prstGeom>
        </p:spPr>
      </p:pic>
      <p:pic>
        <p:nvPicPr>
          <p:cNvPr id="25" name="Picture 24" descr="A graph of a test&#10;&#10;AI-generated content may be incorrect.">
            <a:extLst>
              <a:ext uri="{FF2B5EF4-FFF2-40B4-BE49-F238E27FC236}">
                <a16:creationId xmlns:a16="http://schemas.microsoft.com/office/drawing/2014/main" id="{61B9426D-F41D-FA17-01B2-4BB9506EAF6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485" y="978207"/>
            <a:ext cx="4781940" cy="2857245"/>
          </a:xfrm>
          <a:prstGeom prst="rect">
            <a:avLst/>
          </a:prstGeom>
        </p:spPr>
      </p:pic>
      <p:pic>
        <p:nvPicPr>
          <p:cNvPr id="18" name="Picture 17" descr="A graph with a blue line&#10;&#10;AI-generated content may be incorrect.">
            <a:extLst>
              <a:ext uri="{FF2B5EF4-FFF2-40B4-BE49-F238E27FC236}">
                <a16:creationId xmlns:a16="http://schemas.microsoft.com/office/drawing/2014/main" id="{9BCB2979-63F0-44EE-7C65-F4F3CA6FCD0D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1267" y="1038225"/>
            <a:ext cx="3848290" cy="2286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5976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1826B0-49A2-9C46-B09D-0EAD49DC56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0-HD-TOP.png">
            <a:extLst>
              <a:ext uri="{FF2B5EF4-FFF2-40B4-BE49-F238E27FC236}">
                <a16:creationId xmlns:a16="http://schemas.microsoft.com/office/drawing/2014/main" id="{EF288ED4-6934-6171-CFA9-E1E62FB055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-29552"/>
            <a:ext cx="12192000" cy="972232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>
            <a:outerShdw dist="50800" dir="5160000" algn="ctr" rotWithShape="0">
              <a:schemeClr val="bg1"/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165100" prst="coolSlant"/>
          </a:sp3d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9BF93D4-9929-D7B8-41EE-0F07FDD4D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589090"/>
            <a:ext cx="428625" cy="266064"/>
          </a:xfrm>
        </p:spPr>
        <p:txBody>
          <a:bodyPr/>
          <a:lstStyle/>
          <a:p>
            <a:fld id="{3110C20E-229F-4ECA-8237-DEECDEF0EF67}" type="slidenum">
              <a:rPr lang="en-IE" smtClean="0"/>
              <a:t>15</a:t>
            </a:fld>
            <a:endParaRPr lang="en-IE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F420D96-AFA2-5D60-416B-E4B462DD31A9}"/>
              </a:ext>
            </a:extLst>
          </p:cNvPr>
          <p:cNvSpPr/>
          <p:nvPr/>
        </p:nvSpPr>
        <p:spPr>
          <a:xfrm>
            <a:off x="0" y="456564"/>
            <a:ext cx="46346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The content of the DICOM files over time</a:t>
            </a:r>
          </a:p>
        </p:txBody>
      </p:sp>
      <p:pic>
        <p:nvPicPr>
          <p:cNvPr id="10" name="Picture 9" descr="A graph with a blue line&#10;&#10;AI-generated content may be incorrect.">
            <a:extLst>
              <a:ext uri="{FF2B5EF4-FFF2-40B4-BE49-F238E27FC236}">
                <a16:creationId xmlns:a16="http://schemas.microsoft.com/office/drawing/2014/main" id="{00CDEBDB-40EB-0DBE-5519-B2770C9BFEA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2738"/>
            <a:ext cx="3609975" cy="2156262"/>
          </a:xfrm>
          <a:prstGeom prst="rect">
            <a:avLst/>
          </a:prstGeom>
        </p:spPr>
      </p:pic>
      <p:pic>
        <p:nvPicPr>
          <p:cNvPr id="12" name="Picture 11" descr="A graph with a blue line&#10;&#10;AI-generated content may be incorrect.">
            <a:extLst>
              <a:ext uri="{FF2B5EF4-FFF2-40B4-BE49-F238E27FC236}">
                <a16:creationId xmlns:a16="http://schemas.microsoft.com/office/drawing/2014/main" id="{9E63C8DC-BBC8-BA04-2AA7-6F1302AFF75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2430" y="1272738"/>
            <a:ext cx="3609976" cy="2156262"/>
          </a:xfrm>
          <a:prstGeom prst="rect">
            <a:avLst/>
          </a:prstGeom>
        </p:spPr>
      </p:pic>
      <p:pic>
        <p:nvPicPr>
          <p:cNvPr id="14" name="Picture 13" descr="A graph with a blue line&#10;&#10;AI-generated content may be incorrect.">
            <a:extLst>
              <a:ext uri="{FF2B5EF4-FFF2-40B4-BE49-F238E27FC236}">
                <a16:creationId xmlns:a16="http://schemas.microsoft.com/office/drawing/2014/main" id="{F3FEC285-7542-C234-0F31-A91DD5D5B21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4861" y="1272738"/>
            <a:ext cx="3609977" cy="2156262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908E8C0-0EE1-18FF-4B1C-BA2285689246}"/>
              </a:ext>
            </a:extLst>
          </p:cNvPr>
          <p:cNvSpPr/>
          <p:nvPr/>
        </p:nvSpPr>
        <p:spPr>
          <a:xfrm>
            <a:off x="3742846" y="2085339"/>
            <a:ext cx="36671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400" b="1" dirty="0"/>
              <a:t>*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43AF244-CB2E-A0CF-341A-04D4BA83084E}"/>
              </a:ext>
            </a:extLst>
          </p:cNvPr>
          <p:cNvSpPr/>
          <p:nvPr/>
        </p:nvSpPr>
        <p:spPr>
          <a:xfrm>
            <a:off x="7985277" y="1996926"/>
            <a:ext cx="36671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/>
              <a:t>=</a:t>
            </a:r>
          </a:p>
        </p:txBody>
      </p:sp>
      <p:pic>
        <p:nvPicPr>
          <p:cNvPr id="21" name="Picture 20" descr="A graph of a function&#10;&#10;AI-generated content may be incorrect.">
            <a:extLst>
              <a:ext uri="{FF2B5EF4-FFF2-40B4-BE49-F238E27FC236}">
                <a16:creationId xmlns:a16="http://schemas.microsoft.com/office/drawing/2014/main" id="{9C203A38-42D0-F025-B6D0-A8F272E759E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2826" y="3759058"/>
            <a:ext cx="5166335" cy="3070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3760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BD898A-6F49-BD06-A154-38F99E0911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0-HD-TOP.png">
            <a:extLst>
              <a:ext uri="{FF2B5EF4-FFF2-40B4-BE49-F238E27FC236}">
                <a16:creationId xmlns:a16="http://schemas.microsoft.com/office/drawing/2014/main" id="{BFF3CC90-A7A1-A8AA-1D28-5BD4DB5017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-29552"/>
            <a:ext cx="12192000" cy="972232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>
            <a:outerShdw dist="50800" dir="5160000" algn="ctr" rotWithShape="0">
              <a:schemeClr val="bg1"/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165100" prst="coolSlant"/>
          </a:sp3d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6C6E103-C7B5-1473-0BE0-156463CAE0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589090"/>
            <a:ext cx="428625" cy="266064"/>
          </a:xfrm>
        </p:spPr>
        <p:txBody>
          <a:bodyPr/>
          <a:lstStyle/>
          <a:p>
            <a:fld id="{3110C20E-229F-4ECA-8237-DEECDEF0EF67}" type="slidenum">
              <a:rPr lang="en-IE" smtClean="0"/>
              <a:t>16</a:t>
            </a:fld>
            <a:endParaRPr lang="en-IE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89764B6-2845-71B6-ED6F-6778A9CA283F}"/>
              </a:ext>
            </a:extLst>
          </p:cNvPr>
          <p:cNvSpPr/>
          <p:nvPr/>
        </p:nvSpPr>
        <p:spPr>
          <a:xfrm>
            <a:off x="0" y="456564"/>
            <a:ext cx="46346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The content of the DICOM files over time</a:t>
            </a:r>
          </a:p>
        </p:txBody>
      </p:sp>
      <p:pic>
        <p:nvPicPr>
          <p:cNvPr id="6" name="Picture 5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80F3F3B1-2B42-FC12-7926-8BA5C861067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9751" y="1228726"/>
            <a:ext cx="6180908" cy="5286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0867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1A974A-EBFA-4B38-6246-0C5F0CA233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graph showing a blue line&#10;&#10;AI-generated content may be incorrect.">
            <a:extLst>
              <a:ext uri="{FF2B5EF4-FFF2-40B4-BE49-F238E27FC236}">
                <a16:creationId xmlns:a16="http://schemas.microsoft.com/office/drawing/2014/main" id="{A3752862-F2D8-553A-EF07-7E2453F9B92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5539" y="1781175"/>
            <a:ext cx="7664549" cy="4554859"/>
          </a:xfrm>
          <a:prstGeom prst="rect">
            <a:avLst/>
          </a:prstGeom>
        </p:spPr>
      </p:pic>
      <p:pic>
        <p:nvPicPr>
          <p:cNvPr id="5" name="Picture 4" descr="C0-HD-TOP.png">
            <a:extLst>
              <a:ext uri="{FF2B5EF4-FFF2-40B4-BE49-F238E27FC236}">
                <a16:creationId xmlns:a16="http://schemas.microsoft.com/office/drawing/2014/main" id="{7B995DE1-A46C-35FE-102E-BB4D779F1A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-29552"/>
            <a:ext cx="12192000" cy="972232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>
            <a:outerShdw dist="50800" dir="5160000" algn="ctr" rotWithShape="0">
              <a:schemeClr val="bg1"/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165100" prst="coolSlant"/>
          </a:sp3d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8F511ED-7C9A-29CA-0EA9-FC99E40DA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496051"/>
            <a:ext cx="419100" cy="361950"/>
          </a:xfrm>
        </p:spPr>
        <p:txBody>
          <a:bodyPr/>
          <a:lstStyle/>
          <a:p>
            <a:fld id="{3110C20E-229F-4ECA-8237-DEECDEF0EF67}" type="slidenum">
              <a:rPr lang="en-IE" smtClean="0"/>
              <a:t>17</a:t>
            </a:fld>
            <a:endParaRPr lang="en-IE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08E9152-AEE8-2147-5C37-65CFFBAA7375}"/>
              </a:ext>
            </a:extLst>
          </p:cNvPr>
          <p:cNvSpPr/>
          <p:nvPr/>
        </p:nvSpPr>
        <p:spPr>
          <a:xfrm>
            <a:off x="0" y="199389"/>
            <a:ext cx="324960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dirty="0"/>
          </a:p>
          <a:p>
            <a:r>
              <a:rPr lang="en-US" b="1" dirty="0"/>
              <a:t>Arterial Input Function (AIF)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EDFA16-4BDC-3B1B-6769-201B2EBBEED3}"/>
              </a:ext>
            </a:extLst>
          </p:cNvPr>
          <p:cNvSpPr txBox="1"/>
          <p:nvPr/>
        </p:nvSpPr>
        <p:spPr>
          <a:xfrm>
            <a:off x="95249" y="1074661"/>
            <a:ext cx="734488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Performing an averaging on the </a:t>
            </a:r>
            <a:r>
              <a:rPr lang="en-US" b="1" dirty="0"/>
              <a:t>blood pool region </a:t>
            </a:r>
            <a:r>
              <a:rPr lang="en-US" dirty="0"/>
              <a:t>over time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It is done in </a:t>
            </a:r>
            <a:r>
              <a:rPr lang="en-US" i="1" dirty="0"/>
              <a:t>compute_quantity.py </a:t>
            </a:r>
            <a:r>
              <a:rPr lang="en-US" dirty="0"/>
              <a:t>in method </a:t>
            </a:r>
            <a:r>
              <a:rPr lang="en-US" i="1" dirty="0" err="1"/>
              <a:t>arterial_input_function</a:t>
            </a:r>
            <a:endParaRPr lang="en-US" i="1" dirty="0"/>
          </a:p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DFE0C0-D490-2B49-0F3D-7332937CC0B2}"/>
              </a:ext>
            </a:extLst>
          </p:cNvPr>
          <p:cNvSpPr txBox="1"/>
          <p:nvPr/>
        </p:nvSpPr>
        <p:spPr>
          <a:xfrm>
            <a:off x="419100" y="6088559"/>
            <a:ext cx="12096751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/>
              <a:t>Item 4 of section D of 1998 paper:</a:t>
            </a:r>
          </a:p>
          <a:p>
            <a:r>
              <a:rPr lang="en-US" sz="1400" dirty="0"/>
              <a:t>The signal time course in the LV blood pool can be used as an input function, </a:t>
            </a:r>
            <a:r>
              <a:rPr lang="en-US" sz="1400" i="1" dirty="0" err="1"/>
              <a:t>cin</a:t>
            </a:r>
            <a:r>
              <a:rPr lang="en-US" sz="1400" i="1" dirty="0"/>
              <a:t>(t)</a:t>
            </a:r>
            <a:r>
              <a:rPr lang="en-US" sz="1400" dirty="0"/>
              <a:t>, for deconvolution of the tissue curves, as previously validated in PET studies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8029097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D48505-D69A-85E0-5D4B-E25E1448BB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0-HD-TOP.png">
            <a:extLst>
              <a:ext uri="{FF2B5EF4-FFF2-40B4-BE49-F238E27FC236}">
                <a16:creationId xmlns:a16="http://schemas.microsoft.com/office/drawing/2014/main" id="{3AE82C21-D4AB-A25D-B679-B3A7F65A1F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-29552"/>
            <a:ext cx="12192000" cy="972232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>
            <a:outerShdw dist="50800" dir="5160000" algn="ctr" rotWithShape="0">
              <a:schemeClr val="bg1"/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165100" prst="coolSlant"/>
          </a:sp3d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DC9D44F-FDDD-849E-7233-6581630DC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381750"/>
            <a:ext cx="377290" cy="476250"/>
          </a:xfrm>
        </p:spPr>
        <p:txBody>
          <a:bodyPr/>
          <a:lstStyle/>
          <a:p>
            <a:fld id="{3110C20E-229F-4ECA-8237-DEECDEF0EF67}" type="slidenum">
              <a:rPr lang="en-IE" smtClean="0"/>
              <a:t>18</a:t>
            </a:fld>
            <a:endParaRPr lang="en-IE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E973F7D-F54F-EAC7-AAE1-A78993F8C62D}"/>
              </a:ext>
            </a:extLst>
          </p:cNvPr>
          <p:cNvSpPr/>
          <p:nvPr/>
        </p:nvSpPr>
        <p:spPr>
          <a:xfrm>
            <a:off x="0" y="456564"/>
            <a:ext cx="43652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Signal intensity in myocardium region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67D147-A3BD-C808-3183-0F6BEAD43CA2}"/>
              </a:ext>
            </a:extLst>
          </p:cNvPr>
          <p:cNvSpPr txBox="1"/>
          <p:nvPr/>
        </p:nvSpPr>
        <p:spPr>
          <a:xfrm>
            <a:off x="69056" y="1127463"/>
            <a:ext cx="10770394" cy="1615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MYO(t)</a:t>
            </a:r>
            <a:r>
              <a:rPr lang="en-US" dirty="0"/>
              <a:t>: Signal intensities for a pixel in the </a:t>
            </a:r>
            <a:r>
              <a:rPr lang="en-US" b="1" dirty="0"/>
              <a:t>myocardium region </a:t>
            </a:r>
            <a:r>
              <a:rPr lang="en-US" dirty="0"/>
              <a:t>for every pixel</a:t>
            </a:r>
            <a:r>
              <a:rPr lang="fa-IR" dirty="0"/>
              <a:t> </a:t>
            </a:r>
            <a:r>
              <a:rPr lang="en-US" dirty="0"/>
              <a:t>over time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It is done in </a:t>
            </a:r>
            <a:r>
              <a:rPr lang="en-US" i="1" dirty="0"/>
              <a:t>compute_quantity.py </a:t>
            </a:r>
            <a:r>
              <a:rPr lang="en-US" dirty="0"/>
              <a:t>in method </a:t>
            </a:r>
            <a:r>
              <a:rPr lang="en-US" i="1" dirty="0" err="1"/>
              <a:t>myocardium_time_series</a:t>
            </a:r>
            <a:endParaRPr lang="en-US" i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i="1" dirty="0"/>
          </a:p>
          <a:p>
            <a:endParaRPr lang="en-US" dirty="0"/>
          </a:p>
        </p:txBody>
      </p:sp>
      <p:pic>
        <p:nvPicPr>
          <p:cNvPr id="11" name="Picture 10" descr="A graph with a line going up&#10;&#10;AI-generated content may be incorrect.">
            <a:extLst>
              <a:ext uri="{FF2B5EF4-FFF2-40B4-BE49-F238E27FC236}">
                <a16:creationId xmlns:a16="http://schemas.microsoft.com/office/drawing/2014/main" id="{16DAB118-5B1B-D572-E35F-566B8C4B78C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3104" y="2133600"/>
            <a:ext cx="7949840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0406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FF529A-4D95-5901-15FE-4093C2CBF5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0-HD-TOP.png">
            <a:extLst>
              <a:ext uri="{FF2B5EF4-FFF2-40B4-BE49-F238E27FC236}">
                <a16:creationId xmlns:a16="http://schemas.microsoft.com/office/drawing/2014/main" id="{442D8AFD-C574-06B0-5C90-111ED8AB2D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-29552"/>
            <a:ext cx="12192000" cy="972232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>
            <a:outerShdw dist="50800" dir="5160000" algn="ctr" rotWithShape="0">
              <a:schemeClr val="bg1"/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165100" prst="coolSlant"/>
          </a:sp3d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56C1C36-CBD0-7B31-EBEA-24E6DD6FF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381750"/>
            <a:ext cx="377290" cy="476250"/>
          </a:xfrm>
        </p:spPr>
        <p:txBody>
          <a:bodyPr/>
          <a:lstStyle/>
          <a:p>
            <a:fld id="{3110C20E-229F-4ECA-8237-DEECDEF0EF67}" type="slidenum">
              <a:rPr lang="en-IE" smtClean="0"/>
              <a:t>19</a:t>
            </a:fld>
            <a:endParaRPr lang="en-IE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94E3FED-6618-FA58-5BDB-483F0E0B6136}"/>
              </a:ext>
            </a:extLst>
          </p:cNvPr>
          <p:cNvSpPr/>
          <p:nvPr/>
        </p:nvSpPr>
        <p:spPr>
          <a:xfrm>
            <a:off x="0" y="456564"/>
            <a:ext cx="65624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The Pathway of Blood Flow Through the Heart, Animation.</a:t>
            </a:r>
          </a:p>
        </p:txBody>
      </p:sp>
      <p:pic>
        <p:nvPicPr>
          <p:cNvPr id="7" name="Picture 6" descr="A red circle with a number of numbers&#10;&#10;AI-generated content may be incorrect.">
            <a:extLst>
              <a:ext uri="{FF2B5EF4-FFF2-40B4-BE49-F238E27FC236}">
                <a16:creationId xmlns:a16="http://schemas.microsoft.com/office/drawing/2014/main" id="{AFA1BC94-E1BA-A69C-7CFD-7674B75B7E6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050" y="1013650"/>
            <a:ext cx="5577462" cy="584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3780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9947E4-666C-5A66-C675-29CC6D9E8B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0-HD-TOP.png">
            <a:extLst>
              <a:ext uri="{FF2B5EF4-FFF2-40B4-BE49-F238E27FC236}">
                <a16:creationId xmlns:a16="http://schemas.microsoft.com/office/drawing/2014/main" id="{01740BD8-9C57-D46B-4E3D-3F19B97959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-29552"/>
            <a:ext cx="12192000" cy="972232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>
            <a:outerShdw dist="50800" dir="5160000" algn="ctr" rotWithShape="0">
              <a:schemeClr val="bg1"/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165100" prst="coolSlant"/>
          </a:sp3d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1D13A6-898F-DB53-B30E-29DE1B0A66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381750"/>
            <a:ext cx="377290" cy="476250"/>
          </a:xfrm>
        </p:spPr>
        <p:txBody>
          <a:bodyPr/>
          <a:lstStyle/>
          <a:p>
            <a:fld id="{3110C20E-229F-4ECA-8237-DEECDEF0EF67}" type="slidenum">
              <a:rPr lang="en-IE" smtClean="0"/>
              <a:t>2</a:t>
            </a:fld>
            <a:endParaRPr lang="en-IE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64BB75F-69EF-420C-1333-69266EDEF5BF}"/>
              </a:ext>
            </a:extLst>
          </p:cNvPr>
          <p:cNvSpPr/>
          <p:nvPr/>
        </p:nvSpPr>
        <p:spPr>
          <a:xfrm>
            <a:off x="93419" y="1004891"/>
            <a:ext cx="4916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What is cardiac magnetic resonance (CMR)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13C7852-6432-D1BD-9FB1-5EDBF432502A}"/>
              </a:ext>
            </a:extLst>
          </p:cNvPr>
          <p:cNvSpPr txBox="1"/>
          <p:nvPr/>
        </p:nvSpPr>
        <p:spPr>
          <a:xfrm>
            <a:off x="188645" y="1873847"/>
            <a:ext cx="1067514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b="1" dirty="0"/>
              <a:t>a type of MRI specifically focused on the heart</a:t>
            </a:r>
          </a:p>
          <a:p>
            <a:pPr marL="285750" indent="-285750">
              <a:buFontTx/>
              <a:buChar char="-"/>
            </a:pPr>
            <a:r>
              <a:rPr lang="en-US" dirty="0"/>
              <a:t>uses </a:t>
            </a:r>
            <a:r>
              <a:rPr lang="en-US" b="1" dirty="0"/>
              <a:t>magnetic fields and radio waves</a:t>
            </a:r>
            <a:r>
              <a:rPr lang="en-US" dirty="0"/>
              <a:t> to create </a:t>
            </a:r>
            <a:r>
              <a:rPr lang="en-US" b="1" dirty="0"/>
              <a:t>detailed images of the heart and surrounding blood vessels</a:t>
            </a:r>
            <a:r>
              <a:rPr lang="en-US" dirty="0"/>
              <a:t>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786A2E8-430E-A788-9331-C2FEC67194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29700" y="2605256"/>
            <a:ext cx="2971800" cy="295275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A7C0297-40D5-22D8-C098-368A656FF704}"/>
              </a:ext>
            </a:extLst>
          </p:cNvPr>
          <p:cNvSpPr txBox="1"/>
          <p:nvPr/>
        </p:nvSpPr>
        <p:spPr>
          <a:xfrm>
            <a:off x="188645" y="3059668"/>
            <a:ext cx="6129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What are "Blood pool" and "myocardium“ regions: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A03E474-7002-869A-E8D2-65921223B93D}"/>
              </a:ext>
            </a:extLst>
          </p:cNvPr>
          <p:cNvSpPr txBox="1"/>
          <p:nvPr/>
        </p:nvSpPr>
        <p:spPr>
          <a:xfrm>
            <a:off x="377290" y="3481467"/>
            <a:ext cx="1162421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The </a:t>
            </a:r>
            <a:r>
              <a:rPr lang="en-US" b="1" dirty="0"/>
              <a:t>blood-pool region</a:t>
            </a:r>
            <a:r>
              <a:rPr lang="en-US" dirty="0"/>
              <a:t> refers to the interior cavity of a ventricle (or atrium) where the blood is flowing.</a:t>
            </a:r>
          </a:p>
          <a:p>
            <a:r>
              <a:rPr lang="en-US" dirty="0"/>
              <a:t>The </a:t>
            </a:r>
            <a:r>
              <a:rPr lang="en-US" b="1" dirty="0"/>
              <a:t>myocardium region</a:t>
            </a:r>
            <a:r>
              <a:rPr lang="en-US" dirty="0"/>
              <a:t> is the muscular wall surrounding that cavity — the heart muscle itself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8500193-7548-AD27-80DE-798EAB541A28}"/>
              </a:ext>
            </a:extLst>
          </p:cNvPr>
          <p:cNvSpPr txBox="1"/>
          <p:nvPr/>
        </p:nvSpPr>
        <p:spPr>
          <a:xfrm>
            <a:off x="483394" y="4582209"/>
            <a:ext cx="770810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Myocardial blood flow (MFB)</a:t>
            </a:r>
            <a:r>
              <a:rPr lang="en-US" dirty="0"/>
              <a:t> = how much blood actually reaches that muscle through the </a:t>
            </a:r>
            <a:r>
              <a:rPr lang="en-US" b="1" dirty="0"/>
              <a:t>coronary arteries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85574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E5D22E-971F-4AF9-8E57-BF7852AB74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0-HD-TOP.png">
            <a:extLst>
              <a:ext uri="{FF2B5EF4-FFF2-40B4-BE49-F238E27FC236}">
                <a16:creationId xmlns:a16="http://schemas.microsoft.com/office/drawing/2014/main" id="{60A56E6C-0B1D-F985-95B0-8D0E97E7F5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-29552"/>
            <a:ext cx="12192000" cy="972232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>
            <a:outerShdw dist="50800" dir="5160000" algn="ctr" rotWithShape="0">
              <a:schemeClr val="bg1"/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165100" prst="coolSlant"/>
          </a:sp3d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1BA0493-FF4A-9A7E-3B41-1BFD7220E8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381750"/>
            <a:ext cx="377290" cy="476250"/>
          </a:xfrm>
        </p:spPr>
        <p:txBody>
          <a:bodyPr/>
          <a:lstStyle/>
          <a:p>
            <a:fld id="{3110C20E-229F-4ECA-8237-DEECDEF0EF67}" type="slidenum">
              <a:rPr lang="en-IE" smtClean="0"/>
              <a:t>20</a:t>
            </a:fld>
            <a:endParaRPr lang="en-IE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1F90715-5D9E-CA47-B842-A2E5935EC2C5}"/>
              </a:ext>
            </a:extLst>
          </p:cNvPr>
          <p:cNvSpPr/>
          <p:nvPr/>
        </p:nvSpPr>
        <p:spPr>
          <a:xfrm>
            <a:off x="0" y="456564"/>
            <a:ext cx="65624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The Pathway of Blood Flow Through the Heart, Animation.</a:t>
            </a:r>
          </a:p>
        </p:txBody>
      </p:sp>
    </p:spTree>
    <p:extLst>
      <p:ext uri="{BB962C8B-B14F-4D97-AF65-F5344CB8AC3E}">
        <p14:creationId xmlns:p14="http://schemas.microsoft.com/office/powerpoint/2010/main" val="5420376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DB5668-65C8-DFC4-8C28-FDDBE77C44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0-HD-TOP.png">
            <a:extLst>
              <a:ext uri="{FF2B5EF4-FFF2-40B4-BE49-F238E27FC236}">
                <a16:creationId xmlns:a16="http://schemas.microsoft.com/office/drawing/2014/main" id="{6663FD70-FC8D-D6B7-9ACF-DF8EEF0C64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-29552"/>
            <a:ext cx="12192000" cy="972232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>
            <a:outerShdw dist="50800" dir="5160000" algn="ctr" rotWithShape="0">
              <a:schemeClr val="bg1"/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165100" prst="coolSlant"/>
          </a:sp3d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3A831A4-F8BA-24DF-3B95-14211AFE9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381750"/>
            <a:ext cx="377290" cy="476250"/>
          </a:xfrm>
        </p:spPr>
        <p:txBody>
          <a:bodyPr/>
          <a:lstStyle/>
          <a:p>
            <a:fld id="{3110C20E-229F-4ECA-8237-DEECDEF0EF67}" type="slidenum">
              <a:rPr lang="en-IE" smtClean="0"/>
              <a:t>21</a:t>
            </a:fld>
            <a:endParaRPr lang="en-IE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7C3D3A0-D702-7164-BB38-0412E18925BF}"/>
              </a:ext>
            </a:extLst>
          </p:cNvPr>
          <p:cNvSpPr/>
          <p:nvPr/>
        </p:nvSpPr>
        <p:spPr>
          <a:xfrm>
            <a:off x="0" y="456564"/>
            <a:ext cx="65624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The Pathway of Blood Flow Through the Heart, Animation.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2244DAA-352B-C904-1626-F586EF0281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5249" y="1110951"/>
            <a:ext cx="6447096" cy="5747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392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365680-841B-A8EA-6D67-BA78F85598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0-HD-TOP.png">
            <a:extLst>
              <a:ext uri="{FF2B5EF4-FFF2-40B4-BE49-F238E27FC236}">
                <a16:creationId xmlns:a16="http://schemas.microsoft.com/office/drawing/2014/main" id="{292D5CCD-8F95-B0D3-0072-2F76816EBD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-29552"/>
            <a:ext cx="12192000" cy="972232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>
            <a:outerShdw dist="50800" dir="5160000" algn="ctr" rotWithShape="0">
              <a:schemeClr val="bg1"/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165100" prst="coolSlant"/>
          </a:sp3d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D0B210F-5AF5-BD5A-C8DC-044CC7227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591300"/>
            <a:ext cx="428625" cy="266700"/>
          </a:xfrm>
        </p:spPr>
        <p:txBody>
          <a:bodyPr/>
          <a:lstStyle/>
          <a:p>
            <a:fld id="{3110C20E-229F-4ECA-8237-DEECDEF0EF67}" type="slidenum">
              <a:rPr lang="en-IE" smtClean="0"/>
              <a:t>22</a:t>
            </a:fld>
            <a:endParaRPr lang="en-IE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5EC3443-2A4B-B526-A3F3-FC505A789378}"/>
              </a:ext>
            </a:extLst>
          </p:cNvPr>
          <p:cNvSpPr/>
          <p:nvPr/>
        </p:nvSpPr>
        <p:spPr>
          <a:xfrm>
            <a:off x="0" y="456564"/>
            <a:ext cx="29290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Development of the code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1E562F-B490-334F-4579-E531135984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645" y="1030655"/>
            <a:ext cx="11750794" cy="5560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6833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F78796-59B0-993C-F027-254B2E4C19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0-HD-TOP.png">
            <a:extLst>
              <a:ext uri="{FF2B5EF4-FFF2-40B4-BE49-F238E27FC236}">
                <a16:creationId xmlns:a16="http://schemas.microsoft.com/office/drawing/2014/main" id="{4B9FA289-BA51-1E2D-BDC9-35E9B25779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-29552"/>
            <a:ext cx="12192000" cy="972232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>
            <a:outerShdw dist="50800" dir="5160000" algn="ctr" rotWithShape="0">
              <a:schemeClr val="bg1"/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165100" prst="coolSlant"/>
          </a:sp3d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2303E6-BCCF-C23B-A4FE-F5667293B9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381750"/>
            <a:ext cx="377290" cy="476250"/>
          </a:xfrm>
        </p:spPr>
        <p:txBody>
          <a:bodyPr/>
          <a:lstStyle/>
          <a:p>
            <a:fld id="{3110C20E-229F-4ECA-8237-DEECDEF0EF67}" type="slidenum">
              <a:rPr lang="en-IE" smtClean="0"/>
              <a:t>23</a:t>
            </a:fld>
            <a:endParaRPr lang="en-IE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524F40B-B788-A245-A93D-9F69D5E072EA}"/>
              </a:ext>
            </a:extLst>
          </p:cNvPr>
          <p:cNvSpPr/>
          <p:nvPr/>
        </p:nvSpPr>
        <p:spPr>
          <a:xfrm>
            <a:off x="0" y="456564"/>
            <a:ext cx="65624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The Pathway of Blood Flow Through the Heart, Animation.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1C92AC5-B59E-AA2B-9F8F-8CCBA182CA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066" y="0"/>
            <a:ext cx="117678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1157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89F932-A5EE-24F3-F941-D392291A1D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0-HD-TOP.png">
            <a:extLst>
              <a:ext uri="{FF2B5EF4-FFF2-40B4-BE49-F238E27FC236}">
                <a16:creationId xmlns:a16="http://schemas.microsoft.com/office/drawing/2014/main" id="{9A6F9090-00D7-6FC7-B493-2DFEB63432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-29552"/>
            <a:ext cx="12192000" cy="972232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>
            <a:outerShdw dist="50800" dir="5160000" algn="ctr" rotWithShape="0">
              <a:schemeClr val="bg1"/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165100" prst="coolSlant"/>
          </a:sp3d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97A415E-0E51-9A27-8E06-A18CA7D70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381750"/>
            <a:ext cx="377290" cy="476250"/>
          </a:xfrm>
        </p:spPr>
        <p:txBody>
          <a:bodyPr/>
          <a:lstStyle/>
          <a:p>
            <a:fld id="{3110C20E-229F-4ECA-8237-DEECDEF0EF67}" type="slidenum">
              <a:rPr lang="en-IE" smtClean="0"/>
              <a:t>24</a:t>
            </a:fld>
            <a:endParaRPr lang="en-IE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52DC139-EA8F-0EC3-D62C-C7B521129C04}"/>
              </a:ext>
            </a:extLst>
          </p:cNvPr>
          <p:cNvSpPr/>
          <p:nvPr/>
        </p:nvSpPr>
        <p:spPr>
          <a:xfrm>
            <a:off x="0" y="456564"/>
            <a:ext cx="65624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The Pathway of Blood Flow Through the Heart, Animation.</a:t>
            </a:r>
          </a:p>
        </p:txBody>
      </p:sp>
    </p:spTree>
    <p:extLst>
      <p:ext uri="{BB962C8B-B14F-4D97-AF65-F5344CB8AC3E}">
        <p14:creationId xmlns:p14="http://schemas.microsoft.com/office/powerpoint/2010/main" val="10828429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8D8CC5-A985-8AF0-6E9A-EEDB935C18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0-HD-TOP.png">
            <a:extLst>
              <a:ext uri="{FF2B5EF4-FFF2-40B4-BE49-F238E27FC236}">
                <a16:creationId xmlns:a16="http://schemas.microsoft.com/office/drawing/2014/main" id="{F5AA98E0-50ED-1518-FE37-69C391C446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-29552"/>
            <a:ext cx="12192000" cy="972232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>
            <a:outerShdw dist="50800" dir="5160000" algn="ctr" rotWithShape="0">
              <a:schemeClr val="bg1"/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165100" prst="coolSlant"/>
          </a:sp3d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97B524E-BB1E-5C25-80F1-34B9A166F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381750"/>
            <a:ext cx="377290" cy="476250"/>
          </a:xfrm>
        </p:spPr>
        <p:txBody>
          <a:bodyPr/>
          <a:lstStyle/>
          <a:p>
            <a:fld id="{3110C20E-229F-4ECA-8237-DEECDEF0EF67}" type="slidenum">
              <a:rPr lang="en-IE" smtClean="0"/>
              <a:t>25</a:t>
            </a:fld>
            <a:endParaRPr lang="en-IE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31D0735-E08E-3D5C-1B6E-9E9FC9FBB038}"/>
              </a:ext>
            </a:extLst>
          </p:cNvPr>
          <p:cNvSpPr/>
          <p:nvPr/>
        </p:nvSpPr>
        <p:spPr>
          <a:xfrm>
            <a:off x="0" y="456564"/>
            <a:ext cx="65624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The Pathway of Blood Flow Through the Heart, Animation.</a:t>
            </a:r>
          </a:p>
        </p:txBody>
      </p:sp>
    </p:spTree>
    <p:extLst>
      <p:ext uri="{BB962C8B-B14F-4D97-AF65-F5344CB8AC3E}">
        <p14:creationId xmlns:p14="http://schemas.microsoft.com/office/powerpoint/2010/main" val="37202629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49C098-B91A-E002-8B2C-49257AB7F6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0-HD-TOP.png">
            <a:extLst>
              <a:ext uri="{FF2B5EF4-FFF2-40B4-BE49-F238E27FC236}">
                <a16:creationId xmlns:a16="http://schemas.microsoft.com/office/drawing/2014/main" id="{32B12A2B-4447-F01B-6377-DA0C4C1814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-29552"/>
            <a:ext cx="12192000" cy="972232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>
            <a:outerShdw dist="50800" dir="5160000" algn="ctr" rotWithShape="0">
              <a:schemeClr val="bg1"/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165100" prst="coolSlant"/>
          </a:sp3d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1EBAB62-662C-8700-5969-1E28286B06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381750"/>
            <a:ext cx="377290" cy="476250"/>
          </a:xfrm>
        </p:spPr>
        <p:txBody>
          <a:bodyPr/>
          <a:lstStyle/>
          <a:p>
            <a:fld id="{3110C20E-229F-4ECA-8237-DEECDEF0EF67}" type="slidenum">
              <a:rPr lang="en-IE" smtClean="0"/>
              <a:t>26</a:t>
            </a:fld>
            <a:endParaRPr lang="en-IE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6C2841A-37D3-93A3-87BC-FC28C4531BBE}"/>
              </a:ext>
            </a:extLst>
          </p:cNvPr>
          <p:cNvSpPr/>
          <p:nvPr/>
        </p:nvSpPr>
        <p:spPr>
          <a:xfrm>
            <a:off x="0" y="456564"/>
            <a:ext cx="65624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The Pathway of Blood Flow Through the Heart, Animation.</a:t>
            </a:r>
          </a:p>
        </p:txBody>
      </p:sp>
    </p:spTree>
    <p:extLst>
      <p:ext uri="{BB962C8B-B14F-4D97-AF65-F5344CB8AC3E}">
        <p14:creationId xmlns:p14="http://schemas.microsoft.com/office/powerpoint/2010/main" val="17957266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5CD026-BA99-5719-112B-9D610D7E99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0-HD-TOP.png">
            <a:extLst>
              <a:ext uri="{FF2B5EF4-FFF2-40B4-BE49-F238E27FC236}">
                <a16:creationId xmlns:a16="http://schemas.microsoft.com/office/drawing/2014/main" id="{BFF2EAC2-7D4B-1D36-76DE-D0F463F178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-29552"/>
            <a:ext cx="12192000" cy="972232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>
            <a:outerShdw dist="50800" dir="5160000" algn="ctr" rotWithShape="0">
              <a:schemeClr val="bg1"/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165100" prst="coolSlant"/>
          </a:sp3d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9248AE7-CFE9-5498-CA54-95B8C30C0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381750"/>
            <a:ext cx="377290" cy="476250"/>
          </a:xfrm>
        </p:spPr>
        <p:txBody>
          <a:bodyPr/>
          <a:lstStyle/>
          <a:p>
            <a:fld id="{3110C20E-229F-4ECA-8237-DEECDEF0EF67}" type="slidenum">
              <a:rPr lang="en-IE" smtClean="0"/>
              <a:t>27</a:t>
            </a:fld>
            <a:endParaRPr lang="en-IE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D0FE757-AD0A-CD65-3F87-492C95E5EC21}"/>
              </a:ext>
            </a:extLst>
          </p:cNvPr>
          <p:cNvSpPr/>
          <p:nvPr/>
        </p:nvSpPr>
        <p:spPr>
          <a:xfrm>
            <a:off x="0" y="456564"/>
            <a:ext cx="41112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Second Postdoc: 2023-Present</a:t>
            </a:r>
          </a:p>
        </p:txBody>
      </p:sp>
      <p:pic>
        <p:nvPicPr>
          <p:cNvPr id="6" name="Picture 5" descr="A diagram of a software development process">
            <a:extLst>
              <a:ext uri="{FF2B5EF4-FFF2-40B4-BE49-F238E27FC236}">
                <a16:creationId xmlns:a16="http://schemas.microsoft.com/office/drawing/2014/main" id="{16B157A1-7BD4-DE50-82ED-7940235309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9" t="1266" r="2321" b="1688"/>
          <a:stretch>
            <a:fillRect/>
          </a:stretch>
        </p:blipFill>
        <p:spPr>
          <a:xfrm>
            <a:off x="3615373" y="1573545"/>
            <a:ext cx="8576627" cy="461432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21FB037-6583-249C-C3C6-3FAFE4603A68}"/>
              </a:ext>
            </a:extLst>
          </p:cNvPr>
          <p:cNvSpPr txBox="1"/>
          <p:nvPr/>
        </p:nvSpPr>
        <p:spPr>
          <a:xfrm>
            <a:off x="188644" y="1010335"/>
            <a:ext cx="106889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u="none" strike="noStrike" baseline="0" dirty="0">
                <a:latin typeface="TeXGyreAdventor-Bold"/>
              </a:rPr>
              <a:t>Radiation</a:t>
            </a:r>
            <a:r>
              <a:rPr lang="en-US" sz="1800" b="1" i="0" u="none" strike="noStrike" baseline="0" dirty="0">
                <a:latin typeface="TeXGyreAdventor-Bold"/>
              </a:rPr>
              <a:t> field visualization in nuclear facilities using AR and VR technologies</a:t>
            </a:r>
            <a:endParaRPr lang="en-US" b="1" dirty="0"/>
          </a:p>
        </p:txBody>
      </p:sp>
      <p:pic>
        <p:nvPicPr>
          <p:cNvPr id="10" name="Picture 9" descr="A hand reaching out to a screen&#10;&#10;AI-generated content may be incorrect.">
            <a:extLst>
              <a:ext uri="{FF2B5EF4-FFF2-40B4-BE49-F238E27FC236}">
                <a16:creationId xmlns:a16="http://schemas.microsoft.com/office/drawing/2014/main" id="{F5A2B014-13C5-4DB6-64E3-D824A7D624E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29"/>
          <a:stretch>
            <a:fillRect/>
          </a:stretch>
        </p:blipFill>
        <p:spPr>
          <a:xfrm>
            <a:off x="188644" y="1379667"/>
            <a:ext cx="3346613" cy="2729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8030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C75A10-1418-453D-239F-58641B8E76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0-HD-TOP.png">
            <a:extLst>
              <a:ext uri="{FF2B5EF4-FFF2-40B4-BE49-F238E27FC236}">
                <a16:creationId xmlns:a16="http://schemas.microsoft.com/office/drawing/2014/main" id="{BACF8AC1-0FE9-9D6F-61A5-C49E080919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-29552"/>
            <a:ext cx="12192000" cy="972232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>
            <a:outerShdw dist="50800" dir="5160000" algn="ctr" rotWithShape="0">
              <a:schemeClr val="bg1"/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165100" prst="coolSlant"/>
          </a:sp3d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80176B5-3925-ECAB-80BE-732DEC18D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381750"/>
            <a:ext cx="377290" cy="476250"/>
          </a:xfrm>
        </p:spPr>
        <p:txBody>
          <a:bodyPr/>
          <a:lstStyle/>
          <a:p>
            <a:fld id="{3110C20E-229F-4ECA-8237-DEECDEF0EF67}" type="slidenum">
              <a:rPr lang="en-IE" smtClean="0"/>
              <a:t>28</a:t>
            </a:fld>
            <a:endParaRPr lang="en-IE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080E20E-492D-881B-D910-9FC1E42B1E69}"/>
              </a:ext>
            </a:extLst>
          </p:cNvPr>
          <p:cNvSpPr/>
          <p:nvPr/>
        </p:nvSpPr>
        <p:spPr>
          <a:xfrm>
            <a:off x="0" y="456564"/>
            <a:ext cx="34323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First Postdoc: 2022-2023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64D6E4-1E75-29F5-4755-A2AE735B73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16" t="5102" r="38097" b="4728"/>
          <a:stretch>
            <a:fillRect/>
          </a:stretch>
        </p:blipFill>
        <p:spPr>
          <a:xfrm rot="5400000">
            <a:off x="1338155" y="1529336"/>
            <a:ext cx="1709561" cy="4205679"/>
          </a:xfrm>
          <a:prstGeom prst="rect">
            <a:avLst/>
          </a:prstGeom>
        </p:spPr>
      </p:pic>
      <p:pic>
        <p:nvPicPr>
          <p:cNvPr id="6" name="Picture 5" descr="A diagram of a body&#10;&#10;Description automatically generated">
            <a:extLst>
              <a:ext uri="{FF2B5EF4-FFF2-40B4-BE49-F238E27FC236}">
                <a16:creationId xmlns:a16="http://schemas.microsoft.com/office/drawing/2014/main" id="{C00B6DB8-B26F-F845-2D3D-62E1420ED65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10"/>
          <a:stretch/>
        </p:blipFill>
        <p:spPr>
          <a:xfrm>
            <a:off x="4124290" y="1289123"/>
            <a:ext cx="8067710" cy="2572045"/>
          </a:xfrm>
          <a:prstGeom prst="rect">
            <a:avLst/>
          </a:prstGeom>
        </p:spPr>
      </p:pic>
      <p:pic>
        <p:nvPicPr>
          <p:cNvPr id="7" name="Picture 6" descr="A red and blue circular pattern&#10;&#10;Description automatically generated">
            <a:extLst>
              <a:ext uri="{FF2B5EF4-FFF2-40B4-BE49-F238E27FC236}">
                <a16:creationId xmlns:a16="http://schemas.microsoft.com/office/drawing/2014/main" id="{7C5AD0A4-6B82-5E34-67FC-555F35E1A6E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2450" y="3871561"/>
            <a:ext cx="7829550" cy="298643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09480A0-2392-76A0-976B-AFF5505ADE23}"/>
              </a:ext>
            </a:extLst>
          </p:cNvPr>
          <p:cNvSpPr txBox="1"/>
          <p:nvPr/>
        </p:nvSpPr>
        <p:spPr>
          <a:xfrm>
            <a:off x="-1" y="1037930"/>
            <a:ext cx="94583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Modeling tritium movement through human eye lens in computational framework.</a:t>
            </a:r>
          </a:p>
        </p:txBody>
      </p:sp>
    </p:spTree>
    <p:extLst>
      <p:ext uri="{BB962C8B-B14F-4D97-AF65-F5344CB8AC3E}">
        <p14:creationId xmlns:p14="http://schemas.microsoft.com/office/powerpoint/2010/main" val="26822889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0-HD-TOP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-29552"/>
            <a:ext cx="12192000" cy="972232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>
            <a:outerShdw dist="50800" dir="5160000" algn="ctr" rotWithShape="0">
              <a:schemeClr val="bg1"/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165100" prst="coolSlant"/>
          </a:sp3d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-1" y="6381750"/>
            <a:ext cx="638175" cy="476250"/>
          </a:xfrm>
        </p:spPr>
        <p:txBody>
          <a:bodyPr/>
          <a:lstStyle/>
          <a:p>
            <a:fld id="{3110C20E-229F-4ECA-8237-DEECDEF0EF67}" type="slidenum">
              <a:rPr lang="en-IE" smtClean="0"/>
              <a:t>29</a:t>
            </a:fld>
            <a:endParaRPr lang="en-I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4FF213-5E14-3913-B7E6-D998A40BDDD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118" t="1697" r="64398" b="5139"/>
          <a:stretch/>
        </p:blipFill>
        <p:spPr>
          <a:xfrm>
            <a:off x="9758210" y="1666037"/>
            <a:ext cx="1809480" cy="470103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0E3DBD6-E76E-7B0F-D1BE-FB6D26AB6732}"/>
              </a:ext>
            </a:extLst>
          </p:cNvPr>
          <p:cNvSpPr/>
          <p:nvPr/>
        </p:nvSpPr>
        <p:spPr>
          <a:xfrm>
            <a:off x="0" y="456564"/>
            <a:ext cx="19311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Ph.D. project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F42522-05EB-6176-0B30-EE9226208996}"/>
              </a:ext>
            </a:extLst>
          </p:cNvPr>
          <p:cNvSpPr txBox="1"/>
          <p:nvPr/>
        </p:nvSpPr>
        <p:spPr>
          <a:xfrm>
            <a:off x="7672839" y="6144309"/>
            <a:ext cx="417074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simulate the full human vessels, around 1</a:t>
            </a:r>
            <a:r>
              <a:rPr lang="en-US" sz="1800" b="0" i="1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8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 billion nodes are required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7B27DC-86FE-FB5C-0C02-9242B2F730BB}"/>
              </a:ext>
            </a:extLst>
          </p:cNvPr>
          <p:cNvSpPr txBox="1"/>
          <p:nvPr/>
        </p:nvSpPr>
        <p:spPr>
          <a:xfrm>
            <a:off x="1771649" y="988846"/>
            <a:ext cx="778192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algorithm for the lattice Boltzmann method adapted to sparse geometries and distributed memory systems</a:t>
            </a:r>
            <a:endParaRPr lang="en-US" sz="1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39CC015-3D66-CE6B-7BA0-EDDEE5666E28}"/>
              </a:ext>
            </a:extLst>
          </p:cNvPr>
          <p:cNvSpPr txBox="1"/>
          <p:nvPr/>
        </p:nvSpPr>
        <p:spPr>
          <a:xfrm>
            <a:off x="319086" y="2060984"/>
            <a:ext cx="6162674" cy="27776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Fluid flow simulation software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Developed C++ code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Worked on super computers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Modified an algorithm 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Developed 2 algorithms along with implementation in C++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8434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2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A8EA23-5746-BFB2-AB41-55CC8A9C8F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0-HD-TOP.png">
            <a:extLst>
              <a:ext uri="{FF2B5EF4-FFF2-40B4-BE49-F238E27FC236}">
                <a16:creationId xmlns:a16="http://schemas.microsoft.com/office/drawing/2014/main" id="{C5A2EE28-884A-7BDA-0128-810232B579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-29552"/>
            <a:ext cx="12192000" cy="972232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>
            <a:outerShdw dist="50800" dir="5160000" algn="ctr" rotWithShape="0">
              <a:schemeClr val="bg1"/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165100" prst="coolSlant"/>
          </a:sp3d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3C82FA3-265A-05D6-A35E-7A5607FA8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381750"/>
            <a:ext cx="377290" cy="476250"/>
          </a:xfrm>
        </p:spPr>
        <p:txBody>
          <a:bodyPr/>
          <a:lstStyle/>
          <a:p>
            <a:fld id="{3110C20E-229F-4ECA-8237-DEECDEF0EF67}" type="slidenum">
              <a:rPr lang="en-IE" smtClean="0"/>
              <a:t>3</a:t>
            </a:fld>
            <a:endParaRPr lang="en-IE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9771B8F-C32A-61C2-620C-D95BADCD773B}"/>
              </a:ext>
            </a:extLst>
          </p:cNvPr>
          <p:cNvSpPr/>
          <p:nvPr/>
        </p:nvSpPr>
        <p:spPr>
          <a:xfrm>
            <a:off x="0" y="456564"/>
            <a:ext cx="65624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The Pathway of Blood Flow Through the Heart, Animation.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5D47A6-8EFD-C545-A912-ECA0B7641717}"/>
              </a:ext>
            </a:extLst>
          </p:cNvPr>
          <p:cNvSpPr txBox="1"/>
          <p:nvPr/>
        </p:nvSpPr>
        <p:spPr>
          <a:xfrm>
            <a:off x="568975" y="3157914"/>
            <a:ext cx="613886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Advantages of CMR: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Widespread Availability,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High Temporal and Spatial Resolution,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 ionizing radiation.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FF3312B-AC8D-3894-8B36-85C98EB786F9}"/>
              </a:ext>
            </a:extLst>
          </p:cNvPr>
          <p:cNvSpPr txBox="1"/>
          <p:nvPr/>
        </p:nvSpPr>
        <p:spPr>
          <a:xfrm>
            <a:off x="764381" y="4597062"/>
            <a:ext cx="61388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Limitation: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/>
              <a:t>Lack of dependable quantitative analysis (p1R1)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9FBC362-111A-B2E2-3BF9-E2DEB1F62580}"/>
              </a:ext>
            </a:extLst>
          </p:cNvPr>
          <p:cNvSpPr txBox="1"/>
          <p:nvPr/>
        </p:nvSpPr>
        <p:spPr>
          <a:xfrm>
            <a:off x="188645" y="1127346"/>
            <a:ext cx="61388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/>
              <a:t>What is Cardiac magnetic resonance (CMR)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81ABA6-2D30-9028-7E31-6203E4C387AF}"/>
              </a:ext>
            </a:extLst>
          </p:cNvPr>
          <p:cNvSpPr txBox="1"/>
          <p:nvPr/>
        </p:nvSpPr>
        <p:spPr>
          <a:xfrm>
            <a:off x="764381" y="1431256"/>
            <a:ext cx="877014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0F1115"/>
                </a:solidFill>
                <a:effectLst/>
                <a:latin typeface="quote-cjk-patch"/>
              </a:rPr>
              <a:t>A medical imaging test that uses a strong magnetic field and radio waves to create detailed</a:t>
            </a:r>
            <a:r>
              <a:rPr lang="en-US" dirty="0">
                <a:solidFill>
                  <a:srgbClr val="0F1115"/>
                </a:solidFill>
                <a:latin typeface="quote-cjk-patch"/>
              </a:rPr>
              <a:t> </a:t>
            </a:r>
            <a:r>
              <a:rPr lang="en-US" b="0" i="0" dirty="0">
                <a:solidFill>
                  <a:srgbClr val="0F1115"/>
                </a:solidFill>
                <a:effectLst/>
                <a:latin typeface="quote-cjk-patch"/>
              </a:rPr>
              <a:t>and moving pictures of the heart and its blood vessels.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05857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0-HD-TOP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-29552"/>
            <a:ext cx="12192000" cy="972232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>
            <a:outerShdw dist="50800" dir="5160000" algn="ctr" rotWithShape="0">
              <a:schemeClr val="bg1"/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165100" prst="coolSlant"/>
          </a:sp3d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0" y="6381750"/>
            <a:ext cx="377290" cy="476250"/>
          </a:xfrm>
        </p:spPr>
        <p:txBody>
          <a:bodyPr/>
          <a:lstStyle/>
          <a:p>
            <a:fld id="{3110C20E-229F-4ECA-8237-DEECDEF0EF67}" type="slidenum">
              <a:rPr lang="en-IE" smtClean="0"/>
              <a:t>30</a:t>
            </a:fld>
            <a:endParaRPr lang="en-IE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0E3DBD6-E76E-7B0F-D1BE-FB6D26AB6732}"/>
              </a:ext>
            </a:extLst>
          </p:cNvPr>
          <p:cNvSpPr/>
          <p:nvPr/>
        </p:nvSpPr>
        <p:spPr>
          <a:xfrm>
            <a:off x="0" y="456564"/>
            <a:ext cx="327108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Working period in Iran</a:t>
            </a:r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67551D3D-8DEB-03AF-7E98-89619D4C288F}"/>
              </a:ext>
            </a:extLst>
          </p:cNvPr>
          <p:cNvSpPr txBox="1">
            <a:spLocks/>
          </p:cNvSpPr>
          <p:nvPr/>
        </p:nvSpPr>
        <p:spPr>
          <a:xfrm>
            <a:off x="377290" y="918229"/>
            <a:ext cx="8143910" cy="531078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285750" indent="-285750" defTabSz="9144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IE" sz="1800" cap="none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C++/Python</a:t>
            </a:r>
          </a:p>
          <a:p>
            <a:pPr marL="285750" indent="-285750" defTabSz="9144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IE" sz="1800" cap="none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Scientific computation software</a:t>
            </a:r>
          </a:p>
          <a:p>
            <a:pPr marL="285750" indent="-285750" defTabSz="9144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1800" cap="none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Fluid flow simulation software</a:t>
            </a:r>
          </a:p>
          <a:p>
            <a:pPr marL="285750" indent="-285750" defTabSz="9144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IE" sz="1800" cap="none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Geometry optimization</a:t>
            </a:r>
          </a:p>
          <a:p>
            <a:pPr marL="285750" lvl="0" indent="-285750" defTabSz="9144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IE" sz="1800" cap="none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Parallel programming using MPI, OpenMP, CUDA</a:t>
            </a:r>
          </a:p>
          <a:p>
            <a:pPr marL="285750" lvl="0" indent="-285750" defTabSz="9144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IE" sz="1800" cap="none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About 100,000 lines</a:t>
            </a:r>
            <a:endParaRPr lang="fa-IR" sz="1800" cap="none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97088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0-HD-TOP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-29552"/>
            <a:ext cx="12192000" cy="972232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>
            <a:outerShdw dist="50800" dir="5160000" algn="ctr" rotWithShape="0">
              <a:schemeClr val="bg1"/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165100" prst="coolSlant"/>
          </a:sp3d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0" y="6381750"/>
            <a:ext cx="377290" cy="476250"/>
          </a:xfrm>
        </p:spPr>
        <p:txBody>
          <a:bodyPr/>
          <a:lstStyle/>
          <a:p>
            <a:fld id="{3110C20E-229F-4ECA-8237-DEECDEF0EF67}" type="slidenum">
              <a:rPr lang="en-IE" smtClean="0"/>
              <a:t>31</a:t>
            </a:fld>
            <a:endParaRPr lang="en-IE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0E3DBD6-E76E-7B0F-D1BE-FB6D26AB6732}"/>
              </a:ext>
            </a:extLst>
          </p:cNvPr>
          <p:cNvSpPr/>
          <p:nvPr/>
        </p:nvSpPr>
        <p:spPr>
          <a:xfrm>
            <a:off x="0" y="456564"/>
            <a:ext cx="20393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My invention:</a:t>
            </a:r>
          </a:p>
        </p:txBody>
      </p:sp>
      <p:pic>
        <p:nvPicPr>
          <p:cNvPr id="7" name="Picture 6" descr="A document with a stamp on it&#10;&#10;Description automatically generated">
            <a:extLst>
              <a:ext uri="{FF2B5EF4-FFF2-40B4-BE49-F238E27FC236}">
                <a16:creationId xmlns:a16="http://schemas.microsoft.com/office/drawing/2014/main" id="{FC2AD670-13A6-8E51-85BE-85FB4FEA83A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936" y="1197842"/>
            <a:ext cx="3575680" cy="5057434"/>
          </a:xfrm>
          <a:prstGeom prst="rect">
            <a:avLst/>
          </a:prstGeom>
        </p:spPr>
      </p:pic>
      <p:pic>
        <p:nvPicPr>
          <p:cNvPr id="6" name="Picture 5" descr="A machine in a lab&#10;&#10;Description automatically generated">
            <a:extLst>
              <a:ext uri="{FF2B5EF4-FFF2-40B4-BE49-F238E27FC236}">
                <a16:creationId xmlns:a16="http://schemas.microsoft.com/office/drawing/2014/main" id="{13E1D536-CA69-6A59-EC83-F027C339C23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1416" y="1197842"/>
            <a:ext cx="3975387" cy="5300515"/>
          </a:xfrm>
          <a:prstGeom prst="rect">
            <a:avLst/>
          </a:prstGeom>
        </p:spPr>
      </p:pic>
      <p:pic>
        <p:nvPicPr>
          <p:cNvPr id="10" name="Picture 9" descr="A machine on a table&#10;&#10;Description automatically generated">
            <a:extLst>
              <a:ext uri="{FF2B5EF4-FFF2-40B4-BE49-F238E27FC236}">
                <a16:creationId xmlns:a16="http://schemas.microsoft.com/office/drawing/2014/main" id="{90AC097B-A305-874A-FD1A-DD5BBF4E205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327" y="1207367"/>
            <a:ext cx="3975386" cy="5300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2607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0-HD-TOP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-29552"/>
            <a:ext cx="12192000" cy="972232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>
            <a:outerShdw dist="50800" dir="5160000" algn="ctr" rotWithShape="0">
              <a:schemeClr val="bg1"/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165100" prst="coolSlant"/>
          </a:sp3d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0" y="6381750"/>
            <a:ext cx="572756" cy="476250"/>
          </a:xfrm>
        </p:spPr>
        <p:txBody>
          <a:bodyPr/>
          <a:lstStyle/>
          <a:p>
            <a:fld id="{3110C20E-229F-4ECA-8237-DEECDEF0EF67}" type="slidenum">
              <a:rPr lang="en-IE" smtClean="0"/>
              <a:t>32</a:t>
            </a:fld>
            <a:endParaRPr lang="en-I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3FC4D9-7D26-366E-EAFC-59BC96BC5F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7186" y="942680"/>
            <a:ext cx="6708037" cy="571288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24A4889-D1DF-B8BF-5EAD-1434FC91C44E}"/>
              </a:ext>
            </a:extLst>
          </p:cNvPr>
          <p:cNvSpPr txBox="1"/>
          <p:nvPr/>
        </p:nvSpPr>
        <p:spPr>
          <a:xfrm>
            <a:off x="174425" y="428688"/>
            <a:ext cx="77027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biggest problem I solved by the developed code:</a:t>
            </a:r>
          </a:p>
        </p:txBody>
      </p:sp>
    </p:spTree>
    <p:extLst>
      <p:ext uri="{BB962C8B-B14F-4D97-AF65-F5344CB8AC3E}">
        <p14:creationId xmlns:p14="http://schemas.microsoft.com/office/powerpoint/2010/main" val="39162849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70C444-8155-0177-4969-A813EF489D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0-HD-TOP.png">
            <a:extLst>
              <a:ext uri="{FF2B5EF4-FFF2-40B4-BE49-F238E27FC236}">
                <a16:creationId xmlns:a16="http://schemas.microsoft.com/office/drawing/2014/main" id="{0F6B1AF0-48E4-3801-CEC7-6F2F3FE0C9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-29552"/>
            <a:ext cx="12192000" cy="972232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>
            <a:outerShdw dist="50800" dir="5160000" algn="ctr" rotWithShape="0">
              <a:schemeClr val="bg1"/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165100" prst="coolSlant"/>
          </a:sp3d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2A848BD-D62E-E9C5-FA90-243876599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381750"/>
            <a:ext cx="377290" cy="476250"/>
          </a:xfrm>
        </p:spPr>
        <p:txBody>
          <a:bodyPr/>
          <a:lstStyle/>
          <a:p>
            <a:fld id="{3110C20E-229F-4ECA-8237-DEECDEF0EF67}" type="slidenum">
              <a:rPr lang="en-IE" smtClean="0"/>
              <a:t>4</a:t>
            </a:fld>
            <a:endParaRPr lang="en-IE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6480385-8BDF-2155-EB2D-F7BD5EED7EC2}"/>
              </a:ext>
            </a:extLst>
          </p:cNvPr>
          <p:cNvSpPr/>
          <p:nvPr/>
        </p:nvSpPr>
        <p:spPr>
          <a:xfrm>
            <a:off x="0" y="456564"/>
            <a:ext cx="64299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The problem to measure blood flow in heart and vessels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3D44E31-8827-5E70-0DCE-D2A7B079C029}"/>
              </a:ext>
            </a:extLst>
          </p:cNvPr>
          <p:cNvSpPr txBox="1"/>
          <p:nvPr/>
        </p:nvSpPr>
        <p:spPr>
          <a:xfrm>
            <a:off x="105894" y="1014515"/>
            <a:ext cx="11980212" cy="45550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How to estimate blood flow in the heart muscle:</a:t>
            </a:r>
          </a:p>
          <a:p>
            <a:r>
              <a:rPr lang="en-US" b="1" dirty="0"/>
              <a:t>   </a:t>
            </a:r>
            <a:r>
              <a:rPr lang="en-US" dirty="0"/>
              <a:t>By injecting a material called gadolinium into the bloodstream, and then by taking a sequence of MRI images</a:t>
            </a:r>
          </a:p>
          <a:p>
            <a:endParaRPr lang="en-US" b="1" dirty="0"/>
          </a:p>
          <a:p>
            <a:endParaRPr lang="en-US" b="1" dirty="0"/>
          </a:p>
          <a:p>
            <a:r>
              <a:rPr lang="en-US" b="1" dirty="0"/>
              <a:t>What is the problem: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MRI signal is not directly proportional to gadolinium concentration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The MRI scanner measures </a:t>
            </a:r>
            <a:r>
              <a:rPr lang="en-US" b="1" dirty="0"/>
              <a:t>signal intensity</a:t>
            </a:r>
            <a:r>
              <a:rPr lang="en-US" dirty="0"/>
              <a:t>,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Not the actual concentration of gadolinium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The relationship between these two is </a:t>
            </a:r>
            <a:r>
              <a:rPr lang="en-US" b="1" dirty="0"/>
              <a:t>not perfectly linear</a:t>
            </a:r>
          </a:p>
          <a:p>
            <a:pPr>
              <a:buNone/>
            </a:pPr>
            <a:endParaRPr lang="en-US" b="1" dirty="0"/>
          </a:p>
          <a:p>
            <a:pPr algn="ctr">
              <a:buNone/>
            </a:pPr>
            <a:r>
              <a:rPr lang="en-US" sz="2000" b="1" dirty="0"/>
              <a:t>This is a big problem for </a:t>
            </a:r>
            <a:r>
              <a:rPr lang="en-US" sz="2000" b="1" dirty="0">
                <a:solidFill>
                  <a:srgbClr val="FF0000"/>
                </a:solidFill>
              </a:rPr>
              <a:t>quantitative</a:t>
            </a:r>
            <a:r>
              <a:rPr lang="en-US" sz="2000" b="1" dirty="0"/>
              <a:t> analysis</a:t>
            </a:r>
          </a:p>
          <a:p>
            <a:endParaRPr lang="en-US" dirty="0"/>
          </a:p>
          <a:p>
            <a:r>
              <a:rPr lang="en-US" b="1" dirty="0"/>
              <a:t>Solution:</a:t>
            </a:r>
          </a:p>
          <a:p>
            <a:r>
              <a:rPr lang="en-US" dirty="0"/>
              <a:t>   Must use a robust mathematical models, like the Fermi function deconvolution</a:t>
            </a:r>
          </a:p>
        </p:txBody>
      </p:sp>
    </p:spTree>
    <p:extLst>
      <p:ext uri="{BB962C8B-B14F-4D97-AF65-F5344CB8AC3E}">
        <p14:creationId xmlns:p14="http://schemas.microsoft.com/office/powerpoint/2010/main" val="30251872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66ECFE-32F6-45C8-8C5E-7B793D9176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0-HD-TOP.png">
            <a:extLst>
              <a:ext uri="{FF2B5EF4-FFF2-40B4-BE49-F238E27FC236}">
                <a16:creationId xmlns:a16="http://schemas.microsoft.com/office/drawing/2014/main" id="{308C6526-BF23-4D2A-433E-568D1CA54F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-29552"/>
            <a:ext cx="12192000" cy="972232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>
            <a:outerShdw dist="50800" dir="5160000" algn="ctr" rotWithShape="0">
              <a:schemeClr val="bg1"/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165100" prst="coolSlant"/>
          </a:sp3d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191A6B4-F236-9B68-DE2F-43E9F98D17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381750"/>
            <a:ext cx="377290" cy="476250"/>
          </a:xfrm>
        </p:spPr>
        <p:txBody>
          <a:bodyPr/>
          <a:lstStyle/>
          <a:p>
            <a:fld id="{3110C20E-229F-4ECA-8237-DEECDEF0EF67}" type="slidenum">
              <a:rPr lang="en-IE" smtClean="0"/>
              <a:t>5</a:t>
            </a:fld>
            <a:endParaRPr lang="en-IE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FC9F448-2192-A8F5-8049-4CD0D51F748C}"/>
              </a:ext>
            </a:extLst>
          </p:cNvPr>
          <p:cNvSpPr/>
          <p:nvPr/>
        </p:nvSpPr>
        <p:spPr>
          <a:xfrm>
            <a:off x="0" y="456564"/>
            <a:ext cx="53399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None/>
            </a:pPr>
            <a:r>
              <a:rPr lang="en-US" b="1" dirty="0"/>
              <a:t>How myocardial blood flow (MBF) is calculated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886712-BED9-9278-1D87-19D90CCBE7FE}"/>
              </a:ext>
            </a:extLst>
          </p:cNvPr>
          <p:cNvSpPr txBox="1"/>
          <p:nvPr/>
        </p:nvSpPr>
        <p:spPr>
          <a:xfrm>
            <a:off x="169595" y="942680"/>
            <a:ext cx="11449049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200" dirty="0"/>
              <a:t>Once the signal-intensity curves are corrected, a mathematical model could be used to compute MBF.</a:t>
            </a:r>
          </a:p>
          <a:p>
            <a:pPr>
              <a:buNone/>
            </a:pPr>
            <a:endParaRPr lang="en-US" sz="1200" dirty="0"/>
          </a:p>
          <a:p>
            <a:pPr>
              <a:buNone/>
            </a:pPr>
            <a:r>
              <a:rPr lang="en-US" sz="1200" dirty="0"/>
              <a:t>There are two main modeling approaches:</a:t>
            </a:r>
          </a:p>
          <a:p>
            <a:pPr>
              <a:buNone/>
            </a:pPr>
            <a:r>
              <a:rPr lang="en-US" sz="1200" b="1" dirty="0"/>
              <a:t>a) Tracer-kinetic (blood-tissue exchange) model</a:t>
            </a:r>
          </a:p>
          <a:p>
            <a:pPr>
              <a:buNone/>
            </a:pPr>
            <a:r>
              <a:rPr lang="en-US" sz="1200" b="1" dirty="0"/>
              <a:t>b) Deconvolution approach </a:t>
            </a:r>
          </a:p>
          <a:p>
            <a:pPr>
              <a:buNone/>
            </a:pPr>
            <a:endParaRPr lang="en-US" sz="12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It assumes that the tissue signal curve is the </a:t>
            </a:r>
            <a:r>
              <a:rPr lang="en-US" sz="1200" b="1" dirty="0"/>
              <a:t>convolution</a:t>
            </a:r>
            <a:r>
              <a:rPr lang="en-US" sz="1200" dirty="0"/>
              <a:t> of the input (AIF) with the </a:t>
            </a:r>
            <a:r>
              <a:rPr lang="en-US" sz="1200" b="1" dirty="0"/>
              <a:t>tissue impulse response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2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By </a:t>
            </a:r>
            <a:r>
              <a:rPr lang="en-US" sz="1200" b="1" dirty="0"/>
              <a:t>deconvolving</a:t>
            </a:r>
            <a:r>
              <a:rPr lang="en-US" sz="1200" dirty="0"/>
              <a:t> the tissue curve with the AIF, we recover that impulse response.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2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The </a:t>
            </a:r>
            <a:r>
              <a:rPr lang="en-US" sz="1200" b="1" dirty="0"/>
              <a:t>height (amplitude)</a:t>
            </a:r>
            <a:r>
              <a:rPr lang="en-US" sz="1200" dirty="0"/>
              <a:t> of this impulse response at time zero represents the </a:t>
            </a:r>
            <a:r>
              <a:rPr lang="en-US" sz="1200" b="1" dirty="0"/>
              <a:t>blood flow</a:t>
            </a:r>
            <a:r>
              <a:rPr lang="en-US" sz="1200" dirty="0"/>
              <a:t> through that tissue.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200" dirty="0"/>
          </a:p>
          <a:p>
            <a:pPr>
              <a:buNone/>
            </a:pPr>
            <a:r>
              <a:rPr lang="en-US" sz="1200" dirty="0"/>
              <a:t>Because deconvolution is a mathematically unstable (for example by using Fourier Transform negative values obtained) a </a:t>
            </a:r>
            <a:r>
              <a:rPr lang="en-US" sz="1200" b="1" dirty="0"/>
              <a:t>constrain</a:t>
            </a:r>
            <a:r>
              <a:rPr lang="en-US" sz="1200" dirty="0"/>
              <a:t> such as the </a:t>
            </a:r>
            <a:r>
              <a:rPr lang="en-US" sz="1200" b="1" dirty="0"/>
              <a:t>Fermi function </a:t>
            </a:r>
            <a:r>
              <a:rPr lang="en-US" sz="1200" dirty="0"/>
              <a:t>is used, which provides a smooth and physiologically realistic shape for the response curve.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80CD281-C19D-00AB-2A72-C9BC9102E4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7352" y="3805002"/>
            <a:ext cx="9053534" cy="2743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7649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58368A-078F-B854-D40D-C9F541A303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0-HD-TOP.png">
            <a:extLst>
              <a:ext uri="{FF2B5EF4-FFF2-40B4-BE49-F238E27FC236}">
                <a16:creationId xmlns:a16="http://schemas.microsoft.com/office/drawing/2014/main" id="{564FABD2-F463-8ACA-6741-B5E40842B6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-29552"/>
            <a:ext cx="12192000" cy="972232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>
            <a:outerShdw dist="50800" dir="5160000" algn="ctr" rotWithShape="0">
              <a:schemeClr val="bg1"/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165100" prst="coolSlant"/>
          </a:sp3d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0EA0332-BD07-F83D-5248-7016DF3BD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381750"/>
            <a:ext cx="377290" cy="476250"/>
          </a:xfrm>
        </p:spPr>
        <p:txBody>
          <a:bodyPr/>
          <a:lstStyle/>
          <a:p>
            <a:fld id="{3110C20E-229F-4ECA-8237-DEECDEF0EF67}" type="slidenum">
              <a:rPr lang="en-IE" smtClean="0"/>
              <a:t>6</a:t>
            </a:fld>
            <a:endParaRPr lang="en-IE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982EFD5-AEDC-2BAB-E46C-2F60B1A759FB}"/>
              </a:ext>
            </a:extLst>
          </p:cNvPr>
          <p:cNvSpPr/>
          <p:nvPr/>
        </p:nvSpPr>
        <p:spPr>
          <a:xfrm>
            <a:off x="0" y="456564"/>
            <a:ext cx="65624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The Pathway of Blood Flow Through the Heart, Animation.</a:t>
            </a:r>
          </a:p>
        </p:txBody>
      </p:sp>
    </p:spTree>
    <p:extLst>
      <p:ext uri="{BB962C8B-B14F-4D97-AF65-F5344CB8AC3E}">
        <p14:creationId xmlns:p14="http://schemas.microsoft.com/office/powerpoint/2010/main" val="17436639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B0A5AB-C41B-38DF-E41A-58E21A7ACA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0-HD-TOP.png">
            <a:extLst>
              <a:ext uri="{FF2B5EF4-FFF2-40B4-BE49-F238E27FC236}">
                <a16:creationId xmlns:a16="http://schemas.microsoft.com/office/drawing/2014/main" id="{5F9ADCFF-F222-CE94-4176-25E1D1D18E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-29552"/>
            <a:ext cx="12192000" cy="972232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>
            <a:outerShdw dist="50800" dir="5160000" algn="ctr" rotWithShape="0">
              <a:schemeClr val="bg1"/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165100" prst="coolSlant"/>
          </a:sp3d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D71B384-1817-A474-5632-50C0B6B507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381750"/>
            <a:ext cx="377290" cy="476250"/>
          </a:xfrm>
        </p:spPr>
        <p:txBody>
          <a:bodyPr/>
          <a:lstStyle/>
          <a:p>
            <a:fld id="{3110C20E-229F-4ECA-8237-DEECDEF0EF67}" type="slidenum">
              <a:rPr lang="en-IE" smtClean="0"/>
              <a:t>7</a:t>
            </a:fld>
            <a:endParaRPr lang="en-IE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634D961-C4E2-E687-4C46-6BF35977571C}"/>
              </a:ext>
            </a:extLst>
          </p:cNvPr>
          <p:cNvSpPr/>
          <p:nvPr/>
        </p:nvSpPr>
        <p:spPr>
          <a:xfrm>
            <a:off x="0" y="456564"/>
            <a:ext cx="65624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The Pathway of Blood Flow Through the Heart, Animation.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5DFB6A0-DF5E-3B76-D827-B2905EB1B03E}"/>
                  </a:ext>
                </a:extLst>
              </p:cNvPr>
              <p:cNvSpPr txBox="1"/>
              <p:nvPr/>
            </p:nvSpPr>
            <p:spPr>
              <a:xfrm>
                <a:off x="542925" y="1021140"/>
                <a:ext cx="10401300" cy="20313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buNone/>
                </a:pPr>
                <a:r>
                  <a:rPr lang="en-US" dirty="0"/>
                  <a:t>In the context of perfusion MRI (like in </a:t>
                </a:r>
                <a:r>
                  <a:rPr lang="en-US" dirty="0" err="1"/>
                  <a:t>Quinaglia</a:t>
                </a:r>
                <a:r>
                  <a:rPr lang="en-US" dirty="0"/>
                  <a:t> et al., 2019),</a:t>
                </a:r>
                <a:br>
                  <a:rPr lang="en-US" dirty="0"/>
                </a:br>
                <a:r>
                  <a:rPr lang="en-US" dirty="0"/>
                  <a:t>you have two time signals: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b="1" dirty="0"/>
                  <a:t>AIF(t)</a:t>
                </a:r>
                <a:r>
                  <a:rPr lang="en-US" dirty="0"/>
                  <a:t> → arterial input function (how contrast agent enters the blood)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b="1" dirty="0"/>
                  <a:t>MYO(t)</a:t>
                </a:r>
                <a:r>
                  <a:rPr lang="en-US" dirty="0"/>
                  <a:t> → myocardial tissue signal (how contrast appears in heart tissue)</a:t>
                </a:r>
              </a:p>
              <a:p>
                <a:pPr>
                  <a:buNone/>
                </a:pPr>
                <a:r>
                  <a:rPr lang="en-US" dirty="0"/>
                  <a:t>These two are related through </a:t>
                </a:r>
                <a:r>
                  <a:rPr lang="en-US" b="1" dirty="0"/>
                  <a:t>a convolution</a:t>
                </a:r>
                <a:r>
                  <a:rPr lang="en-US" dirty="0"/>
                  <a:t>:</a:t>
                </a: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𝑀𝑌𝑂</m:t>
                      </m:r>
                      <m:d>
                        <m:dPr>
                          <m:ctrlPr>
                            <a:rPr lang="fa-I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a-IR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fa-IR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a-IR" i="1">
                          <a:latin typeface="Cambria Math" panose="02040503050406030204" pitchFamily="18" charset="0"/>
                        </a:rPr>
                        <m:t>𝐴𝐼𝐹</m:t>
                      </m:r>
                      <m:d>
                        <m:dPr>
                          <m:ctrlPr>
                            <a:rPr lang="fa-I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a-IR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fa-IR" i="0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fa-IR" i="1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fa-I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a-IR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fa-IR" dirty="0"/>
              </a:p>
              <a:p>
                <a:pPr>
                  <a:buNone/>
                </a:pPr>
                <a:r>
                  <a:rPr lang="en-US" dirty="0"/>
                  <a:t>where “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∗</m:t>
                    </m:r>
                  </m:oMath>
                </a14:m>
                <a:r>
                  <a:rPr lang="en-US" dirty="0"/>
                  <a:t>” means convolution, and </a:t>
                </a:r>
                <a:r>
                  <a:rPr lang="en-US" b="1" dirty="0"/>
                  <a:t>h(t)</a:t>
                </a:r>
                <a:r>
                  <a:rPr lang="en-US" dirty="0"/>
                  <a:t> is called the </a:t>
                </a:r>
                <a:r>
                  <a:rPr lang="en-US" b="1" dirty="0"/>
                  <a:t>tissue impulse response function</a:t>
                </a:r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5DFB6A0-DF5E-3B76-D827-B2905EB1B0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925" y="1021140"/>
                <a:ext cx="10401300" cy="2031325"/>
              </a:xfrm>
              <a:prstGeom prst="rect">
                <a:avLst/>
              </a:prstGeom>
              <a:blipFill>
                <a:blip r:embed="rId4"/>
                <a:stretch>
                  <a:fillRect l="-469" t="-1802" b="-39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D2E0F6E-F18E-B644-F0F3-C694E5E1FFAC}"/>
                  </a:ext>
                </a:extLst>
              </p:cNvPr>
              <p:cNvSpPr txBox="1"/>
              <p:nvPr/>
            </p:nvSpPr>
            <p:spPr>
              <a:xfrm>
                <a:off x="542925" y="3482370"/>
                <a:ext cx="102108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To find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fa-I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a-IR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fa-IR" dirty="0"/>
                  <a:t>, </a:t>
                </a:r>
                <a:r>
                  <a:rPr lang="en-US" dirty="0"/>
                  <a:t>you need to </a:t>
                </a:r>
                <a:r>
                  <a:rPr lang="en-US" b="1" dirty="0"/>
                  <a:t>undo the convolution</a:t>
                </a:r>
                <a:r>
                  <a:rPr lang="en-US" dirty="0"/>
                  <a:t>, which is called </a:t>
                </a:r>
                <a:r>
                  <a:rPr lang="en-US" b="1" dirty="0"/>
                  <a:t>deconvolution</a:t>
                </a:r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D2E0F6E-F18E-B644-F0F3-C694E5E1FF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925" y="3482370"/>
                <a:ext cx="10210800" cy="369332"/>
              </a:xfrm>
              <a:prstGeom prst="rect">
                <a:avLst/>
              </a:prstGeom>
              <a:blipFill>
                <a:blip r:embed="rId5"/>
                <a:stretch>
                  <a:fillRect l="-478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712B27B-48A9-C0B2-8F96-C670C9C640DB}"/>
                  </a:ext>
                </a:extLst>
              </p:cNvPr>
              <p:cNvSpPr txBox="1"/>
              <p:nvPr/>
            </p:nvSpPr>
            <p:spPr>
              <a:xfrm>
                <a:off x="783430" y="4281607"/>
                <a:ext cx="9789319" cy="185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buNone/>
                </a:pPr>
                <a:r>
                  <a:rPr lang="en-US" b="1" dirty="0"/>
                  <a:t>Using Fourier Transform (concept)</a:t>
                </a: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𝑀𝑌</m:t>
                      </m:r>
                      <m:sSub>
                        <m:sSubPr>
                          <m:ctrlPr>
                            <a:rPr lang="fa-I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a-IR" i="1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fa-IR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d>
                        <m:dPr>
                          <m:ctrlPr>
                            <a:rPr lang="fa-I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a-IR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fa-IR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a-IR" i="1">
                          <a:latin typeface="Cambria Math" panose="02040503050406030204" pitchFamily="18" charset="0"/>
                        </a:rPr>
                        <m:t>𝐴𝐼𝐹</m:t>
                      </m:r>
                      <m:d>
                        <m:dPr>
                          <m:ctrlPr>
                            <a:rPr lang="fa-I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a-IR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fa-IR" i="0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fa-I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a-IR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fa-IR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d>
                        <m:dPr>
                          <m:ctrlPr>
                            <a:rPr lang="fa-I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a-IR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</m:oMath>
                  </m:oMathPara>
                </a14:m>
                <a:endParaRPr lang="fa-IR" dirty="0"/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a-I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a-IR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fa-IR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d>
                        <m:dPr>
                          <m:ctrlPr>
                            <a:rPr lang="fa-I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a-IR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fa-IR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a-I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a-IR" i="1">
                              <a:latin typeface="Cambria Math" panose="02040503050406030204" pitchFamily="18" charset="0"/>
                            </a:rPr>
                            <m:t>𝑀𝑌</m:t>
                          </m:r>
                          <m:sSub>
                            <m:sSubPr>
                              <m:ctrlPr>
                                <a:rPr lang="fa-I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a-IR" i="1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lang="fa-IR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d>
                            <m:dPr>
                              <m:ctrlPr>
                                <a:rPr lang="fa-I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a-IR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d>
                        </m:num>
                        <m:den>
                          <m:r>
                            <a:rPr lang="fa-IR" i="1">
                              <a:latin typeface="Cambria Math" panose="02040503050406030204" pitchFamily="18" charset="0"/>
                            </a:rPr>
                            <m:t>𝐴𝐼𝐹</m:t>
                          </m:r>
                          <m:d>
                            <m:dPr>
                              <m:ctrlPr>
                                <a:rPr lang="fa-I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a-IR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fa-IR" dirty="0"/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a-I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a-IR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fa-IR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d>
                        <m:dPr>
                          <m:ctrlPr>
                            <a:rPr lang="fa-I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a-IR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fa-IR" i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a-I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a-IR" i="0">
                              <a:latin typeface="Cambria Math" panose="02040503050406030204" pitchFamily="18" charset="0"/>
                            </a:rPr>
                            <m:t>ℱ</m:t>
                          </m:r>
                        </m:e>
                        <m:sup>
                          <m:r>
                            <a:rPr lang="fa-IR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fa-IR" i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d>
                        <m:dPr>
                          <m:begChr m:val="{"/>
                          <m:endChr m:val="}"/>
                          <m:ctrlPr>
                            <a:rPr lang="fa-I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a-I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a-IR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fa-IR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d>
                            <m:dPr>
                              <m:ctrlPr>
                                <a:rPr lang="fa-I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a-IR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fa-IR" dirty="0"/>
              </a:p>
              <a:p>
                <a:pPr>
                  <a:buNone/>
                </a:pPr>
                <a:r>
                  <a:rPr lang="en-US" dirty="0"/>
                  <a:t>We’ll use </a:t>
                </a:r>
                <a:r>
                  <a:rPr lang="en-US" dirty="0" err="1">
                    <a:latin typeface="Courier New" panose="02070309020205020404" pitchFamily="49" charset="0"/>
                  </a:rPr>
                  <a:t>np.fft.fft</a:t>
                </a:r>
                <a:r>
                  <a:rPr lang="en-US" dirty="0"/>
                  <a:t> and </a:t>
                </a:r>
                <a:r>
                  <a:rPr lang="en-US" dirty="0" err="1">
                    <a:latin typeface="Courier New" panose="02070309020205020404" pitchFamily="49" charset="0"/>
                  </a:rPr>
                  <a:t>np.fft.ifft</a:t>
                </a:r>
                <a:r>
                  <a:rPr lang="en-US" dirty="0"/>
                  <a:t> for this.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712B27B-48A9-C0B2-8F96-C670C9C640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430" y="4281607"/>
                <a:ext cx="9789319" cy="1855444"/>
              </a:xfrm>
              <a:prstGeom prst="rect">
                <a:avLst/>
              </a:prstGeom>
              <a:blipFill>
                <a:blip r:embed="rId6"/>
                <a:stretch>
                  <a:fillRect l="-561" t="-1639" b="-42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246551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A2B319-1B85-9581-7C96-945698D951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0-HD-TOP.png">
            <a:extLst>
              <a:ext uri="{FF2B5EF4-FFF2-40B4-BE49-F238E27FC236}">
                <a16:creationId xmlns:a16="http://schemas.microsoft.com/office/drawing/2014/main" id="{A7725215-D394-BD7C-14FE-93835DE577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-29552"/>
            <a:ext cx="12192000" cy="972232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>
            <a:outerShdw dist="50800" dir="5160000" algn="ctr" rotWithShape="0">
              <a:schemeClr val="bg1"/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165100" prst="coolSlant"/>
          </a:sp3d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34F379-43A9-B570-FBCD-97FF2320E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381750"/>
            <a:ext cx="377290" cy="476250"/>
          </a:xfrm>
        </p:spPr>
        <p:txBody>
          <a:bodyPr/>
          <a:lstStyle/>
          <a:p>
            <a:fld id="{3110C20E-229F-4ECA-8237-DEECDEF0EF67}" type="slidenum">
              <a:rPr lang="en-IE" smtClean="0"/>
              <a:t>8</a:t>
            </a:fld>
            <a:endParaRPr lang="en-IE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E1382C0-1E27-BECA-F982-7C34F2C244F1}"/>
              </a:ext>
            </a:extLst>
          </p:cNvPr>
          <p:cNvSpPr/>
          <p:nvPr/>
        </p:nvSpPr>
        <p:spPr>
          <a:xfrm>
            <a:off x="0" y="456564"/>
            <a:ext cx="65624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The Pathway of Blood Flow Through the Heart, Animation.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EBB4F9-53BA-5A25-2E16-B11B43D4855C}"/>
              </a:ext>
            </a:extLst>
          </p:cNvPr>
          <p:cNvSpPr txBox="1"/>
          <p:nvPr/>
        </p:nvSpPr>
        <p:spPr>
          <a:xfrm>
            <a:off x="188644" y="1038136"/>
            <a:ext cx="1002215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b="0" i="0" u="none" strike="noStrike" baseline="0" dirty="0">
                <a:latin typeface="Times New Roman" panose="02020603050405020304" pitchFamily="18" charset="0"/>
              </a:rPr>
              <a:t>the amount of tracer in the ROI at any time, </a:t>
            </a:r>
            <a:r>
              <a:rPr lang="en-US" sz="1800" b="0" i="1" u="none" strike="noStrike" baseline="0" dirty="0">
                <a:latin typeface="Times New Roman" panose="02020603050405020304" pitchFamily="18" charset="0"/>
              </a:rPr>
              <a:t>q</a:t>
            </a:r>
            <a:r>
              <a:rPr lang="en-US" sz="1800" b="0" i="0" u="none" strike="noStrike" baseline="0" dirty="0">
                <a:latin typeface="Times New Roman" panose="02020603050405020304" pitchFamily="18" charset="0"/>
              </a:rPr>
              <a:t>(</a:t>
            </a:r>
            <a:r>
              <a:rPr lang="en-US" sz="1800" b="0" i="1" u="none" strike="noStrike" baseline="0" dirty="0">
                <a:latin typeface="Times New Roman" panose="02020603050405020304" pitchFamily="18" charset="0"/>
              </a:rPr>
              <a:t>t</a:t>
            </a:r>
            <a:r>
              <a:rPr lang="en-US" sz="1800" b="0" i="0" u="none" strike="noStrike" baseline="0" dirty="0">
                <a:latin typeface="Times New Roman" panose="02020603050405020304" pitchFamily="18" charset="0"/>
              </a:rPr>
              <a:t>), is simply the difference between the amount of tracer that was washed in and washed out.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8B35EAE-B8F5-7C9C-1BB2-8064B1120C3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21236" b="12680"/>
          <a:stretch>
            <a:fillRect/>
          </a:stretch>
        </p:blipFill>
        <p:spPr>
          <a:xfrm>
            <a:off x="2842614" y="1716895"/>
            <a:ext cx="5436358" cy="50985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4401B88-671A-F496-7F03-D77F3486C329}"/>
              </a:ext>
            </a:extLst>
          </p:cNvPr>
          <p:cNvSpPr txBox="1"/>
          <p:nvPr/>
        </p:nvSpPr>
        <p:spPr>
          <a:xfrm>
            <a:off x="423576" y="2226753"/>
            <a:ext cx="61388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F is the rate of flow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9B84469-1753-0765-B63F-0B178C42E1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58767" y="2724511"/>
            <a:ext cx="5782130" cy="70448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EF54F2E-AE07-737E-913C-95BEB6B987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11142" y="3679178"/>
            <a:ext cx="5782130" cy="66868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2349B3F-E54E-3185-199C-EC6790F4A1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42614" y="4745744"/>
            <a:ext cx="5142762" cy="70448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2EB611BF-BF3E-B85B-336B-D13B488D6201}"/>
              </a:ext>
            </a:extLst>
          </p:cNvPr>
          <p:cNvSpPr txBox="1"/>
          <p:nvPr/>
        </p:nvSpPr>
        <p:spPr>
          <a:xfrm>
            <a:off x="423575" y="5458420"/>
            <a:ext cx="104063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/>
              <a:t>R</a:t>
            </a:r>
            <a:r>
              <a:rPr lang="en-US" dirty="0"/>
              <a:t>(</a:t>
            </a:r>
            <a:r>
              <a:rPr lang="en-US" i="1" dirty="0"/>
              <a:t>t</a:t>
            </a:r>
            <a:r>
              <a:rPr lang="en-US" dirty="0"/>
              <a:t>) represents the probability that a tracer molecule remains in the ROI up to time </a:t>
            </a:r>
            <a:r>
              <a:rPr lang="en-US" i="1" dirty="0"/>
              <a:t>t</a:t>
            </a:r>
            <a:r>
              <a:rPr lang="en-US" dirty="0"/>
              <a:t>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08835A6-E178-402D-0B6A-9E774AE1EDED}"/>
              </a:ext>
            </a:extLst>
          </p:cNvPr>
          <p:cNvSpPr txBox="1"/>
          <p:nvPr/>
        </p:nvSpPr>
        <p:spPr>
          <a:xfrm>
            <a:off x="423576" y="6000705"/>
            <a:ext cx="104063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The shape of the tissue impulse response, R(t), can be approximated with a Fermi function.</a:t>
            </a:r>
          </a:p>
        </p:txBody>
      </p:sp>
    </p:spTree>
    <p:extLst>
      <p:ext uri="{BB962C8B-B14F-4D97-AF65-F5344CB8AC3E}">
        <p14:creationId xmlns:p14="http://schemas.microsoft.com/office/powerpoint/2010/main" val="23127088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67C569-FAEF-D5C9-AAB4-2E2B38FA21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0-HD-TOP.png">
            <a:extLst>
              <a:ext uri="{FF2B5EF4-FFF2-40B4-BE49-F238E27FC236}">
                <a16:creationId xmlns:a16="http://schemas.microsoft.com/office/drawing/2014/main" id="{79A9E2AF-9949-B38E-D55F-889C6B10E6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-29552"/>
            <a:ext cx="12192000" cy="972232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>
            <a:outerShdw dist="50800" dir="5160000" algn="ctr" rotWithShape="0">
              <a:schemeClr val="bg1"/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165100" prst="coolSlant"/>
          </a:sp3d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97EDC7E-4B3A-58A5-A22C-08EF452C9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562725"/>
            <a:ext cx="377290" cy="295275"/>
          </a:xfrm>
        </p:spPr>
        <p:txBody>
          <a:bodyPr/>
          <a:lstStyle/>
          <a:p>
            <a:fld id="{3110C20E-229F-4ECA-8237-DEECDEF0EF67}" type="slidenum">
              <a:rPr lang="en-IE" smtClean="0"/>
              <a:t>9</a:t>
            </a:fld>
            <a:endParaRPr lang="en-IE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AC0B79A-3F6D-B4C3-97FD-E682877FF2F5}"/>
              </a:ext>
            </a:extLst>
          </p:cNvPr>
          <p:cNvSpPr/>
          <p:nvPr/>
        </p:nvSpPr>
        <p:spPr>
          <a:xfrm>
            <a:off x="0" y="456564"/>
            <a:ext cx="65624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The Pathway of Blood Flow Through the Heart, Animation.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8EE5E2-6535-19A4-3914-4007ECCD7F17}"/>
              </a:ext>
            </a:extLst>
          </p:cNvPr>
          <p:cNvSpPr txBox="1"/>
          <p:nvPr/>
        </p:nvSpPr>
        <p:spPr>
          <a:xfrm>
            <a:off x="377290" y="1238935"/>
            <a:ext cx="61388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The analytical expression for the Fermi function model is: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C346BEA-EEF0-532D-C4BA-52274FE10B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9750" y="1608267"/>
            <a:ext cx="4348825" cy="127089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15729D9-CFE7-5855-7DE0-B01E813E0B2C}"/>
              </a:ext>
            </a:extLst>
          </p:cNvPr>
          <p:cNvSpPr txBox="1"/>
          <p:nvPr/>
        </p:nvSpPr>
        <p:spPr>
          <a:xfrm>
            <a:off x="516731" y="3015883"/>
            <a:ext cx="61388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b="0" i="0" u="none" strike="noStrike" baseline="0" dirty="0">
                <a:latin typeface="Universal-GreekwithMathPi"/>
              </a:rPr>
              <a:t>u </a:t>
            </a:r>
            <a:r>
              <a:rPr lang="en-US" sz="1800" b="0" i="0" u="none" strike="noStrike" baseline="0" dirty="0">
                <a:latin typeface="Times New Roman" panose="02020603050405020304" pitchFamily="18" charset="0"/>
              </a:rPr>
              <a:t>(</a:t>
            </a:r>
            <a:r>
              <a:rPr lang="en-US" sz="1800" b="0" i="1" u="none" strike="noStrike" baseline="0" dirty="0">
                <a:latin typeface="Times New Roman" panose="02020603050405020304" pitchFamily="18" charset="0"/>
              </a:rPr>
              <a:t>t</a:t>
            </a:r>
            <a:r>
              <a:rPr lang="en-US" sz="1800" b="0" i="0" u="none" strike="noStrike" baseline="0" dirty="0">
                <a:latin typeface="MathematicalPi-One"/>
              </a:rPr>
              <a:t>2</a:t>
            </a:r>
            <a:r>
              <a:rPr lang="en-US" sz="1800" b="0" i="0" u="none" strike="noStrike" baseline="0" dirty="0">
                <a:latin typeface="Universal-GreekwithMathPi"/>
              </a:rPr>
              <a:t>t </a:t>
            </a:r>
            <a:r>
              <a:rPr lang="en-US" sz="800" b="0" i="1" u="none" strike="noStrike" baseline="0" dirty="0">
                <a:latin typeface="Times New Roman" panose="02020603050405020304" pitchFamily="18" charset="0"/>
              </a:rPr>
              <a:t>d</a:t>
            </a:r>
            <a:r>
              <a:rPr lang="en-US" sz="1800" b="0" i="0" u="none" strike="noStrike" baseline="0" dirty="0">
                <a:latin typeface="Times New Roman" panose="02020603050405020304" pitchFamily="18" charset="0"/>
              </a:rPr>
              <a:t>), a unit step function, equals 0 for </a:t>
            </a:r>
            <a:r>
              <a:rPr lang="en-US" sz="1800" b="0" i="1" u="none" strike="noStrike" baseline="0" dirty="0">
                <a:latin typeface="Times New Roman" panose="02020603050405020304" pitchFamily="18" charset="0"/>
              </a:rPr>
              <a:t>t</a:t>
            </a:r>
            <a:r>
              <a:rPr lang="en-US" sz="1800" b="0" i="0" u="none" strike="noStrike" baseline="0" dirty="0">
                <a:latin typeface="MathematicalPi-One"/>
              </a:rPr>
              <a:t>&lt;</a:t>
            </a:r>
            <a:r>
              <a:rPr lang="en-US" sz="1800" b="0" i="0" u="none" strike="noStrike" baseline="0" dirty="0" err="1">
                <a:latin typeface="Universal-GreekwithMathPi"/>
              </a:rPr>
              <a:t>t_d</a:t>
            </a:r>
            <a:r>
              <a:rPr lang="en-US" sz="800" b="0" i="1" u="none" strike="noStrike" baseline="0" dirty="0">
                <a:latin typeface="Times New Roman" panose="02020603050405020304" pitchFamily="18" charset="0"/>
              </a:rPr>
              <a:t> </a:t>
            </a:r>
            <a:r>
              <a:rPr lang="en-US" sz="1800" b="0" i="0" u="none" strike="noStrike" baseline="0" dirty="0">
                <a:latin typeface="Times New Roman" panose="02020603050405020304" pitchFamily="18" charset="0"/>
              </a:rPr>
              <a:t>and 1 for t&gt;</a:t>
            </a:r>
            <a:r>
              <a:rPr lang="en-US" sz="1800" b="0" i="0" u="none" strike="noStrike" baseline="0" dirty="0" err="1">
                <a:latin typeface="Times New Roman" panose="02020603050405020304" pitchFamily="18" charset="0"/>
              </a:rPr>
              <a:t>t_d</a:t>
            </a:r>
            <a:endParaRPr lang="en-US" sz="1800" b="0" i="0" u="none" strike="noStrike" baseline="0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0132624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7DB6EF"/>
      </a:accent1>
      <a:accent2>
        <a:srgbClr val="C0504D"/>
      </a:accent2>
      <a:accent3>
        <a:srgbClr val="FFFFFF"/>
      </a:accent3>
      <a:accent4>
        <a:srgbClr val="000000"/>
      </a:accent4>
      <a:accent5>
        <a:srgbClr val="C0D7F5"/>
      </a:accent5>
      <a:accent6>
        <a:srgbClr val="AC4744"/>
      </a:accent6>
      <a:hlink>
        <a:srgbClr val="0066CC"/>
      </a:hlink>
      <a:folHlink>
        <a:srgbClr val="800080"/>
      </a:folHlink>
    </a:clrScheme>
    <a:fontScheme name="">
      <a:majorFont>
        <a:latin typeface="Arial"/>
        <a:ea typeface="Arial"/>
        <a:cs typeface=""/>
      </a:majorFont>
      <a:minorFont>
        <a:latin typeface="Arial"/>
        <a:ea typeface="Ari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4"/>
        </a:accent5>
        <a:accent6>
          <a:srgbClr val="E5895B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7B7E5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BFAF7"/>
        </a:accent3>
        <a:accent4>
          <a:srgbClr val="000000"/>
        </a:accent4>
        <a:accent5>
          <a:srgbClr val="FFFFFF"/>
        </a:accent5>
        <a:accent6>
          <a:srgbClr val="7EB1E5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7B7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8080"/>
        </a:lt1>
        <a:dk2>
          <a:srgbClr val="FFFF99"/>
        </a:dk2>
        <a:lt2>
          <a:srgbClr val="005A58"/>
        </a:lt2>
        <a:accent1>
          <a:srgbClr val="006462"/>
        </a:accent1>
        <a:accent2>
          <a:srgbClr val="6D6FC7"/>
        </a:accent2>
        <a:accent3>
          <a:srgbClr val="AAC1C1"/>
        </a:accent3>
        <a:accent4>
          <a:srgbClr val="DCDCDC"/>
        </a:accent4>
        <a:accent5>
          <a:srgbClr val="AAB8B8"/>
        </a:accent5>
        <a:accent6>
          <a:srgbClr val="6163B2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800000"/>
        </a:lt1>
        <a:dk2>
          <a:srgbClr val="DFD293"/>
        </a:dk2>
        <a:lt2>
          <a:srgbClr val="5C1F00"/>
        </a:lt2>
        <a:accent1>
          <a:srgbClr val="CC3300"/>
        </a:accent1>
        <a:accent2>
          <a:srgbClr val="BE7960"/>
        </a:accent2>
        <a:accent3>
          <a:srgbClr val="C1AAAA"/>
        </a:accent3>
        <a:accent4>
          <a:srgbClr val="DCDCDC"/>
        </a:accent4>
        <a:accent5>
          <a:srgbClr val="E2ADAA"/>
        </a:accent5>
        <a:accent6>
          <a:srgbClr val="AA6C55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CCFFFF"/>
        </a:dk2>
        <a:lt2>
          <a:srgbClr val="003366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CDCDC"/>
        </a:accent4>
        <a:accent5>
          <a:srgbClr val="ADB9E2"/>
        </a:accent5>
        <a:accent6>
          <a:srgbClr val="009D0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00"/>
        </a:lt1>
        <a:dk2>
          <a:srgbClr val="E3EBF1"/>
        </a:dk2>
        <a:lt2>
          <a:srgbClr val="336699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CDCDC"/>
        </a:accent4>
        <a:accent5>
          <a:srgbClr val="AAADCA"/>
        </a:accent5>
        <a:accent6>
          <a:srgbClr val="3E7B43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86B5D"/>
        </a:lt1>
        <a:dk2>
          <a:srgbClr val="D1D1CB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CDCDC"/>
        </a:accent4>
        <a:accent5>
          <a:srgbClr val="C7C7C1"/>
        </a:accent5>
        <a:accent6>
          <a:srgbClr val="728D96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66699"/>
        </a:lt1>
        <a:dk2>
          <a:srgbClr val="FFFFFF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B9B9CA"/>
        </a:accent3>
        <a:accent4>
          <a:srgbClr val="DCDCDC"/>
        </a:accent4>
        <a:accent5>
          <a:srgbClr val="B7B5BF"/>
        </a:accent5>
        <a:accent6>
          <a:srgbClr val="5B5BE5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23E26"/>
        </a:lt1>
        <a:dk2>
          <a:srgbClr val="DFC08D"/>
        </a:dk2>
        <a:lt2>
          <a:srgbClr val="2D2015"/>
        </a:lt2>
        <a:accent1>
          <a:srgbClr val="8C7B70"/>
        </a:accent1>
        <a:accent2>
          <a:srgbClr val="8F5F2F"/>
        </a:accent2>
        <a:accent3>
          <a:srgbClr val="B3AFAB"/>
        </a:accent3>
        <a:accent4>
          <a:srgbClr val="DCDCDC"/>
        </a:accent4>
        <a:accent5>
          <a:srgbClr val="C5BFBC"/>
        </a:accent5>
        <a:accent6>
          <a:srgbClr val="805529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7DB6EF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C0D7F5"/>
        </a:accent5>
        <a:accent6>
          <a:srgbClr val="AC4744"/>
        </a:accent6>
        <a:hlink>
          <a:srgbClr val="0066CC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88383</TotalTime>
  <Words>1212</Words>
  <Application>Microsoft Office PowerPoint</Application>
  <PresentationFormat>Widescreen</PresentationFormat>
  <Paragraphs>154</Paragraphs>
  <Slides>32</Slides>
  <Notes>32</Notes>
  <HiddenSlides>0</HiddenSlides>
  <MMClips>3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3" baseType="lpstr">
      <vt:lpstr>Arial</vt:lpstr>
      <vt:lpstr>Calibri</vt:lpstr>
      <vt:lpstr>Cambria Math</vt:lpstr>
      <vt:lpstr>Courier New</vt:lpstr>
      <vt:lpstr>MathematicalPi-One</vt:lpstr>
      <vt:lpstr>quote-cjk-patch</vt:lpstr>
      <vt:lpstr>TeXGyreAdventor-Bold</vt:lpstr>
      <vt:lpstr>Times New Roman</vt:lpstr>
      <vt:lpstr>Universal-GreekwithMathPi</vt:lpstr>
      <vt:lpstr>Wingdings</vt:lpstr>
      <vt:lpstr>Default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Windows User</dc:creator>
  <cp:lastModifiedBy>Morteza Namvar</cp:lastModifiedBy>
  <cp:revision>458</cp:revision>
  <dcterms:created xsi:type="dcterms:W3CDTF">2020-01-27T13:54:00Z</dcterms:created>
  <dcterms:modified xsi:type="dcterms:W3CDTF">2025-11-03T22:42:12Z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1033-10.2.0.5824</vt:lpwstr>
  </property>
</Properties>
</file>